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4"/>
  </p:sldMasterIdLst>
  <p:notesMasterIdLst>
    <p:notesMasterId r:id="rId51"/>
  </p:notesMasterIdLst>
  <p:handoutMasterIdLst>
    <p:handoutMasterId r:id="rId52"/>
  </p:handoutMasterIdLst>
  <p:sldIdLst>
    <p:sldId id="256" r:id="rId5"/>
    <p:sldId id="292" r:id="rId6"/>
    <p:sldId id="297" r:id="rId7"/>
    <p:sldId id="304" r:id="rId8"/>
    <p:sldId id="305" r:id="rId9"/>
    <p:sldId id="306" r:id="rId10"/>
    <p:sldId id="266" r:id="rId11"/>
    <p:sldId id="298" r:id="rId12"/>
    <p:sldId id="299" r:id="rId13"/>
    <p:sldId id="295" r:id="rId14"/>
    <p:sldId id="307" r:id="rId15"/>
    <p:sldId id="308" r:id="rId16"/>
    <p:sldId id="300" r:id="rId17"/>
    <p:sldId id="309" r:id="rId18"/>
    <p:sldId id="310" r:id="rId19"/>
    <p:sldId id="311" r:id="rId20"/>
    <p:sldId id="312" r:id="rId21"/>
    <p:sldId id="313" r:id="rId22"/>
    <p:sldId id="316" r:id="rId23"/>
    <p:sldId id="314" r:id="rId24"/>
    <p:sldId id="315" r:id="rId25"/>
    <p:sldId id="317" r:id="rId26"/>
    <p:sldId id="318" r:id="rId27"/>
    <p:sldId id="322" r:id="rId28"/>
    <p:sldId id="319" r:id="rId29"/>
    <p:sldId id="320" r:id="rId30"/>
    <p:sldId id="321" r:id="rId31"/>
    <p:sldId id="327" r:id="rId32"/>
    <p:sldId id="323" r:id="rId33"/>
    <p:sldId id="324" r:id="rId34"/>
    <p:sldId id="325" r:id="rId35"/>
    <p:sldId id="328" r:id="rId36"/>
    <p:sldId id="326" r:id="rId37"/>
    <p:sldId id="331" r:id="rId38"/>
    <p:sldId id="301" r:id="rId39"/>
    <p:sldId id="302" r:id="rId40"/>
    <p:sldId id="329" r:id="rId41"/>
    <p:sldId id="333" r:id="rId42"/>
    <p:sldId id="263" r:id="rId43"/>
    <p:sldId id="274" r:id="rId44"/>
    <p:sldId id="303" r:id="rId45"/>
    <p:sldId id="332" r:id="rId46"/>
    <p:sldId id="336" r:id="rId47"/>
    <p:sldId id="334" r:id="rId48"/>
    <p:sldId id="335" r:id="rId49"/>
    <p:sldId id="29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88" autoAdjust="0"/>
  </p:normalViewPr>
  <p:slideViewPr>
    <p:cSldViewPr snapToGrid="0" showGuides="1">
      <p:cViewPr varScale="1">
        <p:scale>
          <a:sx n="81" d="100"/>
          <a:sy n="81" d="100"/>
        </p:scale>
        <p:origin x="91" y="91"/>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3/7/2024</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3/7/2024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394657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10</a:t>
            </a:fld>
            <a:endParaRPr lang="en-US" dirty="0"/>
          </a:p>
        </p:txBody>
      </p:sp>
    </p:spTree>
    <p:extLst>
      <p:ext uri="{BB962C8B-B14F-4D97-AF65-F5344CB8AC3E}">
        <p14:creationId xmlns:p14="http://schemas.microsoft.com/office/powerpoint/2010/main" val="103979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46</a:t>
            </a:fld>
            <a:endParaRPr lang="en-US" dirty="0"/>
          </a:p>
        </p:txBody>
      </p:sp>
    </p:spTree>
    <p:extLst>
      <p:ext uri="{BB962C8B-B14F-4D97-AF65-F5344CB8AC3E}">
        <p14:creationId xmlns:p14="http://schemas.microsoft.com/office/powerpoint/2010/main" val="119346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34252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982254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4EDE807-0B0D-AB17-AEC5-973B8468242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4D96F4F-F3DC-87D8-C13D-6619F4CD7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D73CFE-935B-6D65-59E2-60B4C0A28E4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789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12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97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hasCustomPrompt="1"/>
          </p:nvPr>
        </p:nvSpPr>
        <p:spPr>
          <a:xfrm>
            <a:off x="449580" y="4423702"/>
            <a:ext cx="11292839" cy="1550378"/>
          </a:xfrm>
        </p:spPr>
        <p:txBody>
          <a:bodyPr>
            <a:noAutofit/>
          </a:bodyPr>
          <a:lstStyle>
            <a:lvl1pPr algn="ctr">
              <a:defRPr/>
            </a:lvl1pPr>
          </a:lstStyle>
          <a:p>
            <a:r>
              <a:rPr lang="en-US" dirty="0"/>
              <a:t>Click to add title</a:t>
            </a:r>
          </a:p>
        </p:txBody>
      </p:sp>
      <p:sp>
        <p:nvSpPr>
          <p:cNvPr id="3" name="Picture Placeholder 2">
            <a:extLst>
              <a:ext uri="{FF2B5EF4-FFF2-40B4-BE49-F238E27FC236}">
                <a16:creationId xmlns:a16="http://schemas.microsoft.com/office/drawing/2014/main" id="{D528BC27-38F1-47F3-EC35-7DD8B88A7533}"/>
              </a:ext>
            </a:extLst>
          </p:cNvPr>
          <p:cNvSpPr>
            <a:spLocks noGrp="1"/>
          </p:cNvSpPr>
          <p:nvPr>
            <p:ph type="pic" sz="quarter" idx="13" hasCustomPrompt="1"/>
          </p:nvPr>
        </p:nvSpPr>
        <p:spPr>
          <a:xfrm>
            <a:off x="449580" y="705104"/>
            <a:ext cx="11292840" cy="3643376"/>
          </a:xfrm>
          <a:custGeom>
            <a:avLst/>
            <a:gdLst>
              <a:gd name="connsiteX0" fmla="*/ 7593576 w 11292840"/>
              <a:gd name="connsiteY0" fmla="*/ 0 h 3643376"/>
              <a:gd name="connsiteX1" fmla="*/ 11292840 w 11292840"/>
              <a:gd name="connsiteY1" fmla="*/ 0 h 3643376"/>
              <a:gd name="connsiteX2" fmla="*/ 11292840 w 11292840"/>
              <a:gd name="connsiteY2" fmla="*/ 3643376 h 3643376"/>
              <a:gd name="connsiteX3" fmla="*/ 7593576 w 11292840"/>
              <a:gd name="connsiteY3" fmla="*/ 3643376 h 3643376"/>
              <a:gd name="connsiteX4" fmla="*/ 0 w 11292840"/>
              <a:gd name="connsiteY4" fmla="*/ 0 h 3643376"/>
              <a:gd name="connsiteX5" fmla="*/ 7489667 w 11292840"/>
              <a:gd name="connsiteY5" fmla="*/ 0 h 3643376"/>
              <a:gd name="connsiteX6" fmla="*/ 7489667 w 11292840"/>
              <a:gd name="connsiteY6" fmla="*/ 3643376 h 3643376"/>
              <a:gd name="connsiteX7" fmla="*/ 0 w 11292840"/>
              <a:gd name="connsiteY7" fmla="*/ 3643376 h 36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840" h="3643376">
                <a:moveTo>
                  <a:pt x="7593576" y="0"/>
                </a:moveTo>
                <a:lnTo>
                  <a:pt x="11292840" y="0"/>
                </a:lnTo>
                <a:lnTo>
                  <a:pt x="11292840" y="3643376"/>
                </a:lnTo>
                <a:lnTo>
                  <a:pt x="7593576" y="3643376"/>
                </a:lnTo>
                <a:close/>
                <a:moveTo>
                  <a:pt x="0" y="0"/>
                </a:moveTo>
                <a:lnTo>
                  <a:pt x="7489667" y="0"/>
                </a:lnTo>
                <a:lnTo>
                  <a:pt x="7489667" y="3643376"/>
                </a:lnTo>
                <a:lnTo>
                  <a:pt x="0" y="3643376"/>
                </a:lnTo>
                <a:close/>
              </a:path>
            </a:pathLst>
          </a:custGeom>
          <a:solidFill>
            <a:schemeClr val="accent2"/>
          </a:solidFill>
        </p:spPr>
        <p:txBody>
          <a:bodyPr wrap="square" anchor="t">
            <a:noAutofit/>
          </a:bodyPr>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a:t>
            </a:r>
          </a:p>
          <a:p>
            <a:endParaRPr lang="en-US" dirty="0"/>
          </a:p>
        </p:txBody>
      </p:sp>
    </p:spTree>
    <p:extLst>
      <p:ext uri="{BB962C8B-B14F-4D97-AF65-F5344CB8AC3E}">
        <p14:creationId xmlns:p14="http://schemas.microsoft.com/office/powerpoint/2010/main" val="351850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141603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831490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791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 subtitle +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108219" y="741363"/>
            <a:ext cx="5626579" cy="1286219"/>
          </a:xfrm>
        </p:spPr>
        <p:txBody>
          <a:bodyPr anchor="b">
            <a:noAutofit/>
          </a:bodyPr>
          <a:lstStyle>
            <a:lvl1pPr algn="l">
              <a:defRPr sz="28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a:noAutofit/>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1E22983C-26B8-DE15-E309-D0E93B8C6996}"/>
              </a:ext>
            </a:extLst>
          </p:cNvPr>
          <p:cNvSpPr>
            <a:spLocks noGrp="1"/>
          </p:cNvSpPr>
          <p:nvPr>
            <p:ph idx="1" hasCustomPrompt="1"/>
          </p:nvPr>
        </p:nvSpPr>
        <p:spPr>
          <a:xfrm>
            <a:off x="6106160" y="2235200"/>
            <a:ext cx="5628639" cy="4188713"/>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682289"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8416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447040" y="725444"/>
            <a:ext cx="11277600" cy="1044253"/>
          </a:xfrm>
        </p:spPr>
        <p:txBody>
          <a:bodyPr anchor="b"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457200" y="2245360"/>
            <a:ext cx="3342640" cy="3992880"/>
          </a:xfrm>
        </p:spPr>
        <p:txBody>
          <a:bodyPr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236720" y="2236109"/>
            <a:ext cx="7498080" cy="4002131"/>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82290"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196971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4" name="Content Placeholder 3"/>
          <p:cNvSpPr>
            <a:spLocks noGrp="1"/>
          </p:cNvSpPr>
          <p:nvPr>
            <p:ph sz="half" idx="2" hasCustomPrompt="1"/>
          </p:nvPr>
        </p:nvSpPr>
        <p:spPr>
          <a:xfrm>
            <a:off x="457200" y="2318490"/>
            <a:ext cx="737108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8E6EDC6B-B9AA-A4D9-A782-C38A0F84F63F}"/>
              </a:ext>
            </a:extLst>
          </p:cNvPr>
          <p:cNvSpPr>
            <a:spLocks noGrp="1"/>
          </p:cNvSpPr>
          <p:nvPr>
            <p:ph sz="half" idx="13" hasCustomPrompt="1"/>
          </p:nvPr>
        </p:nvSpPr>
        <p:spPr>
          <a:xfrm>
            <a:off x="7993378" y="2318490"/>
            <a:ext cx="3731262" cy="3633047"/>
          </a:xfrm>
        </p:spPr>
        <p:txBody>
          <a:bodyPr anchor="t">
            <a:normAutofit/>
          </a:bodyPr>
          <a:lstStyle>
            <a:lvl1pPr marL="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494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457200"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grpSp>
        <p:nvGrpSpPr>
          <p:cNvPr id="7" name="Group 6">
            <a:extLst>
              <a:ext uri="{FF2B5EF4-FFF2-40B4-BE49-F238E27FC236}">
                <a16:creationId xmlns:a16="http://schemas.microsoft.com/office/drawing/2014/main" id="{FE284FBA-8100-A68A-E505-8394037280E3}"/>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33D76077-2232-20C1-A39F-D53FF37F23AD}"/>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E564DB-C879-75FB-127D-6BEDFDDFE5E9}"/>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96683C-B322-4FC1-A3A3-337211F501AE}"/>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80" r:id="rId3"/>
    <p:sldLayoutId id="2147483797" r:id="rId4"/>
    <p:sldLayoutId id="2147483787" r:id="rId5"/>
    <p:sldLayoutId id="2147483766" r:id="rId6"/>
    <p:sldLayoutId id="2147483792" r:id="rId7"/>
    <p:sldLayoutId id="2147483795" r:id="rId8"/>
    <p:sldLayoutId id="2147483798" r:id="rId9"/>
    <p:sldLayoutId id="2147483779" r:id="rId10"/>
    <p:sldLayoutId id="2147483769" r:id="rId11"/>
    <p:sldLayoutId id="2147483799" r:id="rId12"/>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mcarich@aol.co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hyperlink" Target="mailto:jhuebnerlcsw@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a:xfrm>
            <a:off x="457200" y="1070901"/>
            <a:ext cx="10015979" cy="1936250"/>
          </a:xfrm>
        </p:spPr>
        <p:txBody>
          <a:bodyPr/>
          <a:lstStyle/>
          <a:p>
            <a:r>
              <a:rPr lang="en-US" sz="3600" dirty="0"/>
              <a:t>Utilizing sexual regulation techniques  </a:t>
            </a:r>
            <a:br>
              <a:rPr lang="en-US" sz="3600" dirty="0"/>
            </a:br>
            <a:r>
              <a:rPr lang="en-US" sz="3600" dirty="0"/>
              <a:t>    in group</a:t>
            </a:r>
          </a:p>
        </p:txBody>
      </p:sp>
      <p:pic>
        <p:nvPicPr>
          <p:cNvPr id="6" name="Picture Placeholder 5" descr="A group of people sitting in a circle&#10;&#10;Description automatically generated">
            <a:extLst>
              <a:ext uri="{FF2B5EF4-FFF2-40B4-BE49-F238E27FC236}">
                <a16:creationId xmlns:a16="http://schemas.microsoft.com/office/drawing/2014/main" id="{0C50403D-4D1F-F7EB-5473-28479C5FDC40}"/>
              </a:ext>
            </a:extLst>
          </p:cNvPr>
          <p:cNvPicPr>
            <a:picLocks noGrp="1" noChangeAspect="1"/>
          </p:cNvPicPr>
          <p:nvPr>
            <p:ph type="pic" sz="quarter" idx="13"/>
          </p:nvPr>
        </p:nvPicPr>
        <p:blipFill rotWithShape="1">
          <a:blip r:embed="rId3"/>
          <a:srcRect l="-75" t="34490" r="7599" b="25059"/>
          <a:stretch/>
        </p:blipFill>
        <p:spPr>
          <a:xfrm>
            <a:off x="448055" y="3103684"/>
            <a:ext cx="11274551" cy="3287971"/>
          </a:xfrm>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436882" y="629920"/>
            <a:ext cx="3606800" cy="2809240"/>
          </a:xfrm>
        </p:spPr>
        <p:txBody>
          <a:bodyPr/>
          <a:lstStyle/>
          <a:p>
            <a:r>
              <a:rPr lang="en-US" dirty="0"/>
              <a:t>Functioning Groups</a:t>
            </a:r>
          </a:p>
        </p:txBody>
      </p:sp>
      <p:pic>
        <p:nvPicPr>
          <p:cNvPr id="4" name="Picture Placeholder 3" descr="A group of men sitting in chairs&#10;&#10;Description automatically generated">
            <a:extLst>
              <a:ext uri="{FF2B5EF4-FFF2-40B4-BE49-F238E27FC236}">
                <a16:creationId xmlns:a16="http://schemas.microsoft.com/office/drawing/2014/main" id="{967895F0-D1EF-DB75-6187-39FFCC4D72E8}"/>
              </a:ext>
            </a:extLst>
          </p:cNvPr>
          <p:cNvPicPr>
            <a:picLocks noGrp="1" noChangeAspect="1"/>
          </p:cNvPicPr>
          <p:nvPr>
            <p:ph type="pic" sz="quarter" idx="13"/>
          </p:nvPr>
        </p:nvPicPr>
        <p:blipFill>
          <a:blip r:embed="rId3"/>
          <a:srcRect l="6140" r="6140"/>
          <a:stretch>
            <a:fillRect/>
          </a:stretch>
        </p:blipFill>
        <p:spPr/>
      </p:pic>
    </p:spTree>
    <p:extLst>
      <p:ext uri="{BB962C8B-B14F-4D97-AF65-F5344CB8AC3E}">
        <p14:creationId xmlns:p14="http://schemas.microsoft.com/office/powerpoint/2010/main" val="160530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0CA5-DC8C-26AF-A084-AFBEE050754A}"/>
              </a:ext>
            </a:extLst>
          </p:cNvPr>
          <p:cNvSpPr>
            <a:spLocks noGrp="1"/>
          </p:cNvSpPr>
          <p:nvPr>
            <p:ph type="title"/>
          </p:nvPr>
        </p:nvSpPr>
        <p:spPr>
          <a:xfrm>
            <a:off x="1278294" y="634896"/>
            <a:ext cx="7473820" cy="1143000"/>
          </a:xfrm>
        </p:spPr>
        <p:txBody>
          <a:bodyPr>
            <a:normAutofit/>
          </a:bodyPr>
          <a:lstStyle/>
          <a:p>
            <a:r>
              <a:rPr lang="en-US" sz="3200" dirty="0"/>
              <a:t>Groups</a:t>
            </a:r>
          </a:p>
        </p:txBody>
      </p:sp>
      <p:sp>
        <p:nvSpPr>
          <p:cNvPr id="3" name="Content Placeholder 2">
            <a:extLst>
              <a:ext uri="{FF2B5EF4-FFF2-40B4-BE49-F238E27FC236}">
                <a16:creationId xmlns:a16="http://schemas.microsoft.com/office/drawing/2014/main" id="{6766B3CE-EC2D-F688-B15B-6794A19A26B1}"/>
              </a:ext>
            </a:extLst>
          </p:cNvPr>
          <p:cNvSpPr>
            <a:spLocks noGrp="1"/>
          </p:cNvSpPr>
          <p:nvPr>
            <p:ph sz="half" idx="13"/>
          </p:nvPr>
        </p:nvSpPr>
        <p:spPr>
          <a:xfrm>
            <a:off x="783772" y="2243346"/>
            <a:ext cx="3657600" cy="3633047"/>
          </a:xfrm>
        </p:spPr>
        <p:txBody>
          <a:bodyPr/>
          <a:lstStyle/>
          <a:p>
            <a:pPr>
              <a:buFont typeface="Wingdings" panose="05000000000000000000" pitchFamily="2" charset="2"/>
              <a:buChar char="§"/>
            </a:pPr>
            <a:r>
              <a:rPr lang="en-US" sz="2000" dirty="0">
                <a:solidFill>
                  <a:schemeClr val="accent1">
                    <a:lumMod val="50000"/>
                  </a:schemeClr>
                </a:solidFill>
              </a:rPr>
              <a:t>2 Basic Types</a:t>
            </a:r>
          </a:p>
          <a:p>
            <a:pPr lvl="1">
              <a:buFont typeface="Wingdings" panose="05000000000000000000" pitchFamily="2" charset="2"/>
              <a:buChar char="§"/>
            </a:pPr>
            <a:r>
              <a:rPr lang="en-US" dirty="0"/>
              <a:t>Content</a:t>
            </a:r>
          </a:p>
          <a:p>
            <a:pPr lvl="2">
              <a:buFont typeface="Wingdings" panose="05000000000000000000" pitchFamily="2" charset="2"/>
              <a:buChar char="§"/>
            </a:pPr>
            <a:r>
              <a:rPr lang="en-US" dirty="0"/>
              <a:t>Transforming ideas into attitudinal and behavioral change</a:t>
            </a:r>
          </a:p>
          <a:p>
            <a:pPr lvl="1">
              <a:buFont typeface="Wingdings" panose="05000000000000000000" pitchFamily="2" charset="2"/>
              <a:buChar char="§"/>
            </a:pPr>
            <a:r>
              <a:rPr lang="en-US" dirty="0"/>
              <a:t>Process</a:t>
            </a:r>
          </a:p>
          <a:p>
            <a:pPr lvl="2">
              <a:buFont typeface="Wingdings" panose="05000000000000000000" pitchFamily="2" charset="2"/>
              <a:buChar char="§"/>
            </a:pPr>
            <a:r>
              <a:rPr lang="en-US" dirty="0"/>
              <a:t>Interactions and experiences within a group context concerning issues</a:t>
            </a:r>
          </a:p>
        </p:txBody>
      </p:sp>
      <p:sp>
        <p:nvSpPr>
          <p:cNvPr id="4" name="Content Placeholder 3">
            <a:extLst>
              <a:ext uri="{FF2B5EF4-FFF2-40B4-BE49-F238E27FC236}">
                <a16:creationId xmlns:a16="http://schemas.microsoft.com/office/drawing/2014/main" id="{65E70404-42FF-4688-932E-8EF5479E811C}"/>
              </a:ext>
            </a:extLst>
          </p:cNvPr>
          <p:cNvSpPr>
            <a:spLocks noGrp="1"/>
          </p:cNvSpPr>
          <p:nvPr>
            <p:ph sz="half" idx="2"/>
          </p:nvPr>
        </p:nvSpPr>
        <p:spPr>
          <a:xfrm>
            <a:off x="5364789" y="2668556"/>
            <a:ext cx="6214502" cy="3972947"/>
          </a:xfrm>
        </p:spPr>
        <p:txBody>
          <a:bodyPr>
            <a:normAutofit fontScale="92500" lnSpcReduction="10000"/>
          </a:bodyPr>
          <a:lstStyle/>
          <a:p>
            <a:r>
              <a:rPr lang="en-US" sz="2600" dirty="0">
                <a:solidFill>
                  <a:schemeClr val="accent1">
                    <a:lumMod val="50000"/>
                  </a:schemeClr>
                </a:solidFill>
              </a:rPr>
              <a:t>Processing in Groups</a:t>
            </a:r>
          </a:p>
          <a:p>
            <a:pPr marL="285750" indent="-285750">
              <a:buFont typeface="Arial" panose="020B0604020202020204" pitchFamily="34" charset="0"/>
              <a:buChar char="•"/>
            </a:pPr>
            <a:r>
              <a:rPr lang="en-US" dirty="0"/>
              <a:t>Levels</a:t>
            </a:r>
          </a:p>
          <a:p>
            <a:pPr marL="834390" lvl="2" indent="-285750">
              <a:buFont typeface="Courier New" panose="02070309020205020404" pitchFamily="49" charset="0"/>
              <a:buChar char="o"/>
            </a:pPr>
            <a:r>
              <a:rPr lang="en-US" dirty="0"/>
              <a:t>Intrapersonal—with group member</a:t>
            </a:r>
          </a:p>
          <a:p>
            <a:pPr marL="834390" lvl="2" indent="-285750">
              <a:buFont typeface="Courier New" panose="02070309020205020404" pitchFamily="49" charset="0"/>
              <a:buChar char="o"/>
            </a:pPr>
            <a:r>
              <a:rPr lang="en-US" dirty="0"/>
              <a:t>Interpersonal—group transactions</a:t>
            </a:r>
          </a:p>
          <a:p>
            <a:pPr marL="285750" indent="-285750">
              <a:buFont typeface="Arial" panose="020B0604020202020204" pitchFamily="34" charset="0"/>
              <a:buChar char="•"/>
            </a:pPr>
            <a:r>
              <a:rPr lang="en-US" dirty="0"/>
              <a:t>Transactional/interactional experiences provide material (issues) and energy (dynamics) for member/group for reflection</a:t>
            </a:r>
          </a:p>
          <a:p>
            <a:pPr marL="834390" lvl="2" indent="-285750">
              <a:buFont typeface="Courier New" panose="02070309020205020404" pitchFamily="49" charset="0"/>
              <a:buChar char="o"/>
            </a:pPr>
            <a:r>
              <a:rPr lang="en-US" dirty="0"/>
              <a:t>Reflect interactions and dynamics</a:t>
            </a:r>
          </a:p>
          <a:p>
            <a:pPr marL="834390" lvl="2" indent="-285750">
              <a:buFont typeface="Courier New" panose="02070309020205020404" pitchFamily="49" charset="0"/>
              <a:buChar char="o"/>
            </a:pPr>
            <a:r>
              <a:rPr lang="en-US" dirty="0"/>
              <a:t>Reflection of experiential states</a:t>
            </a:r>
          </a:p>
          <a:p>
            <a:pPr marL="285750" indent="-285750">
              <a:buFont typeface="Arial" panose="020B0604020202020204" pitchFamily="34" charset="0"/>
              <a:buChar char="•"/>
            </a:pPr>
            <a:r>
              <a:rPr lang="en-US" dirty="0"/>
              <a:t>If using manuals</a:t>
            </a:r>
          </a:p>
          <a:p>
            <a:pPr marL="834390" lvl="2" indent="-285750">
              <a:buFont typeface="Courier New" panose="02070309020205020404" pitchFamily="49" charset="0"/>
              <a:buChar char="o"/>
            </a:pPr>
            <a:r>
              <a:rPr lang="en-US" dirty="0"/>
              <a:t>Manuals are guidelines</a:t>
            </a:r>
          </a:p>
          <a:p>
            <a:pPr marL="834390" lvl="2" indent="-285750">
              <a:buFont typeface="Courier New" panose="02070309020205020404" pitchFamily="49" charset="0"/>
              <a:buChar char="o"/>
            </a:pPr>
            <a:r>
              <a:rPr lang="en-US" dirty="0"/>
              <a:t>Incorporate process time along with workbook</a:t>
            </a:r>
          </a:p>
        </p:txBody>
      </p:sp>
    </p:spTree>
    <p:extLst>
      <p:ext uri="{BB962C8B-B14F-4D97-AF65-F5344CB8AC3E}">
        <p14:creationId xmlns:p14="http://schemas.microsoft.com/office/powerpoint/2010/main" val="314581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9BFE-A2E3-2BFA-9B44-F7243CBC26D4}"/>
              </a:ext>
            </a:extLst>
          </p:cNvPr>
          <p:cNvSpPr>
            <a:spLocks noGrp="1"/>
          </p:cNvSpPr>
          <p:nvPr>
            <p:ph type="title"/>
          </p:nvPr>
        </p:nvSpPr>
        <p:spPr>
          <a:xfrm>
            <a:off x="457200" y="578912"/>
            <a:ext cx="5215812" cy="1143000"/>
          </a:xfrm>
        </p:spPr>
        <p:txBody>
          <a:bodyPr>
            <a:normAutofit/>
          </a:bodyPr>
          <a:lstStyle/>
          <a:p>
            <a:r>
              <a:rPr lang="en-US" sz="3200" dirty="0"/>
              <a:t>Group leadership</a:t>
            </a:r>
          </a:p>
        </p:txBody>
      </p:sp>
      <p:sp>
        <p:nvSpPr>
          <p:cNvPr id="3" name="Content Placeholder 2">
            <a:extLst>
              <a:ext uri="{FF2B5EF4-FFF2-40B4-BE49-F238E27FC236}">
                <a16:creationId xmlns:a16="http://schemas.microsoft.com/office/drawing/2014/main" id="{DF7205D9-AB3B-1062-ABF0-987BADCD3FF8}"/>
              </a:ext>
            </a:extLst>
          </p:cNvPr>
          <p:cNvSpPr>
            <a:spLocks noGrp="1"/>
          </p:cNvSpPr>
          <p:nvPr>
            <p:ph sz="half" idx="13"/>
          </p:nvPr>
        </p:nvSpPr>
        <p:spPr>
          <a:xfrm>
            <a:off x="457200" y="2199358"/>
            <a:ext cx="6242180" cy="2459283"/>
          </a:xfrm>
        </p:spPr>
        <p:txBody>
          <a:bodyPr>
            <a:normAutofit/>
          </a:bodyPr>
          <a:lstStyle/>
          <a:p>
            <a:pPr marL="0" marR="0" indent="0" algn="ctr">
              <a:lnSpc>
                <a:spcPct val="115000"/>
              </a:lnSpc>
              <a:spcBef>
                <a:spcPts val="0"/>
              </a:spcBef>
              <a:spcAft>
                <a:spcPts val="0"/>
              </a:spcAft>
              <a:buNone/>
            </a:pPr>
            <a:r>
              <a:rPr lang="en-US" sz="20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Managing Groups </a:t>
            </a:r>
          </a:p>
          <a:p>
            <a:pPr marL="0" marR="0" indent="0" algn="ctr">
              <a:lnSpc>
                <a:spcPct val="115000"/>
              </a:lnSpc>
              <a:spcBef>
                <a:spcPts val="0"/>
              </a:spcBef>
              <a:spcAft>
                <a:spcPts val="0"/>
              </a:spcAft>
              <a:buNone/>
            </a:pPr>
            <a:r>
              <a:rPr lang="en-US" sz="1600" dirty="0">
                <a:effectLst/>
                <a:latin typeface="Calibri" panose="020F0502020204030204" pitchFamily="34" charset="0"/>
                <a:ea typeface="Arial" panose="020B0604020202020204" pitchFamily="34" charset="0"/>
                <a:cs typeface="Calibri" panose="020F0502020204030204" pitchFamily="34" charset="0"/>
              </a:rPr>
              <a:t>(</a:t>
            </a:r>
            <a:r>
              <a:rPr lang="en-US" sz="1600" dirty="0" err="1">
                <a:effectLst/>
                <a:latin typeface="Calibri" panose="020F0502020204030204" pitchFamily="34" charset="0"/>
                <a:ea typeface="Arial" panose="020B0604020202020204" pitchFamily="34" charset="0"/>
                <a:cs typeface="Calibri" panose="020F0502020204030204" pitchFamily="34" charset="0"/>
              </a:rPr>
              <a:t>Jacobs,et</a:t>
            </a:r>
            <a:r>
              <a:rPr lang="en-US" sz="1600" dirty="0">
                <a:effectLst/>
                <a:latin typeface="Calibri" panose="020F0502020204030204" pitchFamily="34" charset="0"/>
                <a:ea typeface="Arial" panose="020B0604020202020204" pitchFamily="34" charset="0"/>
                <a:cs typeface="Calibri" panose="020F0502020204030204" pitchFamily="34" charset="0"/>
              </a:rPr>
              <a:t> al, 2009):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Establishing and maintaining a therapeutic context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Directing the flow of communication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Monitoring the clock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Portioning out time on issues being addressed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Knowing the issues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Being aware of each member’s reactions throughout group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CD42DA1F-EE9F-FBCC-0D8B-399A646794B6}"/>
              </a:ext>
            </a:extLst>
          </p:cNvPr>
          <p:cNvSpPr>
            <a:spLocks noGrp="1"/>
          </p:cNvSpPr>
          <p:nvPr>
            <p:ph sz="half" idx="2"/>
          </p:nvPr>
        </p:nvSpPr>
        <p:spPr>
          <a:xfrm>
            <a:off x="1814902" y="5089181"/>
            <a:ext cx="5626673" cy="1628445"/>
          </a:xfrm>
        </p:spPr>
        <p:txBody>
          <a:bodyPr/>
          <a:lstStyle/>
          <a:p>
            <a:pPr marL="0" marR="0" algn="ctr">
              <a:lnSpc>
                <a:spcPct val="115000"/>
              </a:lnSpc>
              <a:spcBef>
                <a:spcPts val="0"/>
              </a:spcBef>
              <a:spcAft>
                <a:spcPts val="0"/>
              </a:spcAft>
            </a:pPr>
            <a:r>
              <a:rPr lang="en-US" sz="18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Yalom’s Effective Leaders: Key Points</a:t>
            </a:r>
            <a:endParaRPr lang="en-US" sz="1800" dirty="0">
              <a:solidFill>
                <a:schemeClr val="accent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High on meaning attribution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Caring alone isn’t enough, but necessary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Moderate use of emotional stimulation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Low-moderate on executive function (use as needed)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D3C2DADD-FD05-E262-3DE8-90DF33AB8655}"/>
              </a:ext>
            </a:extLst>
          </p:cNvPr>
          <p:cNvSpPr txBox="1"/>
          <p:nvPr/>
        </p:nvSpPr>
        <p:spPr>
          <a:xfrm>
            <a:off x="7441575" y="1037592"/>
            <a:ext cx="4450702" cy="5466112"/>
          </a:xfrm>
          <a:prstGeom prst="rect">
            <a:avLst/>
          </a:prstGeom>
          <a:noFill/>
        </p:spPr>
        <p:txBody>
          <a:bodyPr wrap="square" rtlCol="0">
            <a:spAutoFit/>
          </a:bodyPr>
          <a:lstStyle/>
          <a:p>
            <a:pPr marR="0" algn="ctr">
              <a:lnSpc>
                <a:spcPct val="115000"/>
              </a:lnSpc>
              <a:spcBef>
                <a:spcPts val="0"/>
              </a:spcBef>
              <a:spcAft>
                <a:spcPts val="0"/>
              </a:spcAft>
            </a:pPr>
            <a:r>
              <a:rPr lang="en-US" sz="20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Group Leadership Skills</a:t>
            </a:r>
            <a:endParaRPr lang="en-US" sz="2000" dirty="0">
              <a:solidFill>
                <a:schemeClr val="accent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Cutting Off- </a:t>
            </a:r>
            <a:r>
              <a:rPr lang="en-US" sz="1600" dirty="0">
                <a:effectLst/>
                <a:latin typeface="Calibri" panose="020F0502020204030204" pitchFamily="34" charset="0"/>
                <a:ea typeface="Arial" panose="020B0604020202020204" pitchFamily="34" charset="0"/>
                <a:cs typeface="Calibri" panose="020F0502020204030204" pitchFamily="34" charset="0"/>
              </a:rPr>
              <a:t>stop members from talking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Drawing Out- </a:t>
            </a:r>
            <a:r>
              <a:rPr lang="en-US" sz="1600" dirty="0">
                <a:effectLst/>
                <a:latin typeface="Calibri" panose="020F0502020204030204" pitchFamily="34" charset="0"/>
                <a:ea typeface="Arial" panose="020B0604020202020204" pitchFamily="34" charset="0"/>
                <a:cs typeface="Calibri" panose="020F0502020204030204" pitchFamily="34" charset="0"/>
              </a:rPr>
              <a:t>inviting members to participate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Feedback Loops- </a:t>
            </a:r>
            <a:r>
              <a:rPr lang="en-US" sz="1600" dirty="0">
                <a:effectLst/>
                <a:latin typeface="Calibri" panose="020F0502020204030204" pitchFamily="34" charset="0"/>
                <a:ea typeface="Arial" panose="020B0604020202020204" pitchFamily="34" charset="0"/>
                <a:cs typeface="Calibri" panose="020F0502020204030204" pitchFamily="34" charset="0"/>
              </a:rPr>
              <a:t>members share immediate reactions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Here &amp; Now Activation- </a:t>
            </a:r>
            <a:r>
              <a:rPr lang="en-US" sz="1600" dirty="0">
                <a:effectLst/>
                <a:latin typeface="Calibri" panose="020F0502020204030204" pitchFamily="34" charset="0"/>
                <a:ea typeface="Arial" panose="020B0604020202020204" pitchFamily="34" charset="0"/>
                <a:cs typeface="Calibri" panose="020F0502020204030204" pitchFamily="34" charset="0"/>
              </a:rPr>
              <a:t>move to how members are relating now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Identification of Process– </a:t>
            </a:r>
            <a:r>
              <a:rPr lang="en-US" sz="1600" dirty="0">
                <a:effectLst/>
                <a:latin typeface="Calibri" panose="020F0502020204030204" pitchFamily="34" charset="0"/>
                <a:ea typeface="Arial" panose="020B0604020202020204" pitchFamily="34" charset="0"/>
                <a:cs typeface="Calibri" panose="020F0502020204030204" pitchFamily="34" charset="0"/>
              </a:rPr>
              <a:t>define how people relate (content vs. process)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Imparting Information- </a:t>
            </a:r>
            <a:r>
              <a:rPr lang="en-US" sz="1600" dirty="0">
                <a:effectLst/>
                <a:latin typeface="Calibri" panose="020F0502020204030204" pitchFamily="34" charset="0"/>
                <a:ea typeface="Arial" panose="020B0604020202020204" pitchFamily="34" charset="0"/>
                <a:cs typeface="Calibri" panose="020F0502020204030204" pitchFamily="34" charset="0"/>
              </a:rPr>
              <a:t>providing facts,…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Linking-</a:t>
            </a:r>
            <a:r>
              <a:rPr lang="en-US" sz="1600" dirty="0">
                <a:effectLst/>
                <a:latin typeface="Calibri" panose="020F0502020204030204" pitchFamily="34" charset="0"/>
                <a:ea typeface="Arial" panose="020B0604020202020204" pitchFamily="34" charset="0"/>
                <a:cs typeface="Calibri" panose="020F0502020204030204" pitchFamily="34" charset="0"/>
              </a:rPr>
              <a:t> connects discussion between members together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Processing-</a:t>
            </a:r>
            <a:r>
              <a:rPr lang="en-US" sz="1600" dirty="0">
                <a:effectLst/>
                <a:latin typeface="Calibri" panose="020F0502020204030204" pitchFamily="34" charset="0"/>
                <a:ea typeface="Arial" panose="020B0604020202020204" pitchFamily="34" charset="0"/>
                <a:cs typeface="Calibri" panose="020F0502020204030204" pitchFamily="34" charset="0"/>
              </a:rPr>
              <a:t> members reflect on their experiences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Shifting Focus- </a:t>
            </a:r>
            <a:r>
              <a:rPr lang="en-US" sz="1600" dirty="0">
                <a:effectLst/>
                <a:latin typeface="Calibri" panose="020F0502020204030204" pitchFamily="34" charset="0"/>
                <a:ea typeface="Arial" panose="020B0604020202020204" pitchFamily="34" charset="0"/>
                <a:cs typeface="Calibri" panose="020F0502020204030204" pitchFamily="34" charset="0"/>
              </a:rPr>
              <a:t>change the topic, exercise, member…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Rounds- </a:t>
            </a:r>
            <a:r>
              <a:rPr lang="en-US" sz="1600" dirty="0">
                <a:effectLst/>
                <a:latin typeface="Calibri" panose="020F0502020204030204" pitchFamily="34" charset="0"/>
                <a:ea typeface="Arial" panose="020B0604020202020204" pitchFamily="34" charset="0"/>
                <a:cs typeface="Calibri" panose="020F0502020204030204" pitchFamily="34" charset="0"/>
              </a:rPr>
              <a:t>going around the room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q"/>
              <a:tabLst>
                <a:tab pos="914400" algn="l"/>
              </a:tabLst>
            </a:pPr>
            <a:r>
              <a:rPr lang="en-US" sz="16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Scanning-</a:t>
            </a:r>
            <a:r>
              <a:rPr lang="en-US" sz="1600" dirty="0">
                <a:effectLst/>
                <a:latin typeface="Calibri" panose="020F0502020204030204" pitchFamily="34" charset="0"/>
                <a:ea typeface="Arial" panose="020B0604020202020204" pitchFamily="34" charset="0"/>
                <a:cs typeface="Calibri" panose="020F0502020204030204" pitchFamily="34" charset="0"/>
              </a:rPr>
              <a:t> looking around room for nonverbals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en-US" sz="1600" dirty="0"/>
          </a:p>
        </p:txBody>
      </p:sp>
    </p:spTree>
    <p:extLst>
      <p:ext uri="{BB962C8B-B14F-4D97-AF65-F5344CB8AC3E}">
        <p14:creationId xmlns:p14="http://schemas.microsoft.com/office/powerpoint/2010/main" val="83526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F96D-7B46-6B5C-0A60-6D6D4D6E9A5F}"/>
              </a:ext>
            </a:extLst>
          </p:cNvPr>
          <p:cNvSpPr>
            <a:spLocks noGrp="1"/>
          </p:cNvSpPr>
          <p:nvPr>
            <p:ph type="ctrTitle"/>
          </p:nvPr>
        </p:nvSpPr>
        <p:spPr/>
        <p:txBody>
          <a:bodyPr/>
          <a:lstStyle/>
          <a:p>
            <a:r>
              <a:rPr lang="en-US" dirty="0"/>
              <a:t>Techniques</a:t>
            </a:r>
          </a:p>
        </p:txBody>
      </p:sp>
      <p:pic>
        <p:nvPicPr>
          <p:cNvPr id="5" name="Picture Placeholder 4" descr="A group of people sitting in chairs&#10;&#10;Description automatically generated">
            <a:extLst>
              <a:ext uri="{FF2B5EF4-FFF2-40B4-BE49-F238E27FC236}">
                <a16:creationId xmlns:a16="http://schemas.microsoft.com/office/drawing/2014/main" id="{1F691C78-F820-576A-5455-0C0B2483BA3C}"/>
              </a:ext>
            </a:extLst>
          </p:cNvPr>
          <p:cNvPicPr>
            <a:picLocks noGrp="1" noChangeAspect="1"/>
          </p:cNvPicPr>
          <p:nvPr>
            <p:ph type="pic" sz="quarter" idx="13"/>
          </p:nvPr>
        </p:nvPicPr>
        <p:blipFill rotWithShape="1">
          <a:blip r:embed="rId2"/>
          <a:srcRect t="44672" b="33820"/>
          <a:stretch/>
        </p:blipFill>
        <p:spPr>
          <a:xfrm>
            <a:off x="449580" y="603249"/>
            <a:ext cx="11292840" cy="3662097"/>
          </a:xfrm>
        </p:spPr>
      </p:pic>
    </p:spTree>
    <p:extLst>
      <p:ext uri="{BB962C8B-B14F-4D97-AF65-F5344CB8AC3E}">
        <p14:creationId xmlns:p14="http://schemas.microsoft.com/office/powerpoint/2010/main" val="935450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917A-533F-99D2-BD91-75FC8F2AEF42}"/>
              </a:ext>
            </a:extLst>
          </p:cNvPr>
          <p:cNvSpPr>
            <a:spLocks noGrp="1"/>
          </p:cNvSpPr>
          <p:nvPr>
            <p:ph type="title"/>
          </p:nvPr>
        </p:nvSpPr>
        <p:spPr>
          <a:xfrm>
            <a:off x="345232" y="372835"/>
            <a:ext cx="7091265" cy="1143000"/>
          </a:xfrm>
        </p:spPr>
        <p:txBody>
          <a:bodyPr>
            <a:normAutofit/>
          </a:bodyPr>
          <a:lstStyle/>
          <a:p>
            <a:r>
              <a:rPr lang="en-US" sz="3200" dirty="0"/>
              <a:t>Behavioral techniques</a:t>
            </a:r>
          </a:p>
        </p:txBody>
      </p:sp>
      <p:sp>
        <p:nvSpPr>
          <p:cNvPr id="3" name="Content Placeholder 2">
            <a:extLst>
              <a:ext uri="{FF2B5EF4-FFF2-40B4-BE49-F238E27FC236}">
                <a16:creationId xmlns:a16="http://schemas.microsoft.com/office/drawing/2014/main" id="{E572775C-0720-655D-C796-3B55C9CFCCCD}"/>
              </a:ext>
            </a:extLst>
          </p:cNvPr>
          <p:cNvSpPr>
            <a:spLocks noGrp="1"/>
          </p:cNvSpPr>
          <p:nvPr>
            <p:ph sz="half" idx="13"/>
          </p:nvPr>
        </p:nvSpPr>
        <p:spPr>
          <a:xfrm>
            <a:off x="1735492" y="1581952"/>
            <a:ext cx="10123715" cy="740264"/>
          </a:xfrm>
          <a:prstGeom prst="round2DiagRect">
            <a:avLst/>
          </a:prstGeo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sz="1800" dirty="0">
                <a:effectLst/>
                <a:latin typeface="Calibri" panose="020F0502020204030204" pitchFamily="34" charset="0"/>
                <a:ea typeface="Arial" panose="020B0604020202020204" pitchFamily="34" charset="0"/>
              </a:rPr>
              <a:t>Behavioral techn</a:t>
            </a:r>
            <a:r>
              <a:rPr lang="en-US" dirty="0">
                <a:latin typeface="Calibri" panose="020F0502020204030204" pitchFamily="34" charset="0"/>
                <a:ea typeface="Arial" panose="020B0604020202020204" pitchFamily="34" charset="0"/>
              </a:rPr>
              <a:t>iques</a:t>
            </a:r>
            <a:r>
              <a:rPr lang="en-US" sz="1800" dirty="0">
                <a:effectLst/>
                <a:latin typeface="Calibri" panose="020F0502020204030204" pitchFamily="34" charset="0"/>
                <a:ea typeface="Arial" panose="020B0604020202020204" pitchFamily="34" charset="0"/>
              </a:rPr>
              <a:t> are specifically designed to diminish deviant arousal behavior and to redirect sexual orientation toward normal non-deviant behaviors.  The offender develops arousal to appropriate stimuli. </a:t>
            </a:r>
            <a:endParaRPr lang="en-US" dirty="0"/>
          </a:p>
        </p:txBody>
      </p:sp>
      <p:sp>
        <p:nvSpPr>
          <p:cNvPr id="4" name="Content Placeholder 3">
            <a:extLst>
              <a:ext uri="{FF2B5EF4-FFF2-40B4-BE49-F238E27FC236}">
                <a16:creationId xmlns:a16="http://schemas.microsoft.com/office/drawing/2014/main" id="{F84DA7B7-D8DF-9FD1-C71C-BFE0E9E51561}"/>
              </a:ext>
            </a:extLst>
          </p:cNvPr>
          <p:cNvSpPr>
            <a:spLocks noGrp="1"/>
          </p:cNvSpPr>
          <p:nvPr>
            <p:ph sz="half" idx="2"/>
          </p:nvPr>
        </p:nvSpPr>
        <p:spPr>
          <a:xfrm>
            <a:off x="1534885" y="3625064"/>
            <a:ext cx="9433249" cy="2923920"/>
          </a:xfrm>
        </p:spPr>
        <p:txBody>
          <a:bodyPr>
            <a:normAutofit fontScale="92500"/>
          </a:bodyPr>
          <a:lstStyle/>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Behavioral interventions, including aversive therapy, do not totally eliminate deviant arousal or fantasy (Jensen, 1993).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Behavioral interventions are primarily based on manipulating overt/covert behavior in order to get an observable response.</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Behaviorist view learning as a conditioning process through classical conditioning, operant conditioning or social learning.</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Targeted behavior can be diminished and/or learned.</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That elimination of a deviant response automatically is replaced with an appropriate behavior.</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Appropriate behavior has to be introduced and conditioned to take the place of deviant responses.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E07A5280-9C72-D5AF-A1EF-51B0EC1F8C66}"/>
              </a:ext>
            </a:extLst>
          </p:cNvPr>
          <p:cNvSpPr txBox="1"/>
          <p:nvPr/>
        </p:nvSpPr>
        <p:spPr>
          <a:xfrm>
            <a:off x="1214535" y="3140979"/>
            <a:ext cx="5495730" cy="400110"/>
          </a:xfrm>
          <a:prstGeom prst="rect">
            <a:avLst/>
          </a:prstGeom>
          <a:noFill/>
        </p:spPr>
        <p:txBody>
          <a:bodyPr wrap="square" rtlCol="0">
            <a:spAutoFit/>
          </a:bodyPr>
          <a:lstStyle/>
          <a:p>
            <a:r>
              <a:rPr lang="en-US" sz="2000" dirty="0"/>
              <a:t>Common Assumptions of Behavioral Interventions</a:t>
            </a:r>
          </a:p>
        </p:txBody>
      </p:sp>
    </p:spTree>
    <p:extLst>
      <p:ext uri="{BB962C8B-B14F-4D97-AF65-F5344CB8AC3E}">
        <p14:creationId xmlns:p14="http://schemas.microsoft.com/office/powerpoint/2010/main" val="256262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93EF-7E4B-8A4E-A85C-44288E98789B}"/>
              </a:ext>
            </a:extLst>
          </p:cNvPr>
          <p:cNvSpPr>
            <a:spLocks noGrp="1"/>
          </p:cNvSpPr>
          <p:nvPr>
            <p:ph type="title"/>
          </p:nvPr>
        </p:nvSpPr>
        <p:spPr>
          <a:xfrm>
            <a:off x="462280" y="504267"/>
            <a:ext cx="11267440" cy="1143000"/>
          </a:xfrm>
        </p:spPr>
        <p:txBody>
          <a:bodyPr>
            <a:normAutofit/>
          </a:bodyPr>
          <a:lstStyle/>
          <a:p>
            <a:r>
              <a:rPr lang="en-US" sz="3200" dirty="0"/>
              <a:t>Tracking Patterns/states of offending </a:t>
            </a:r>
            <a:r>
              <a:rPr lang="en-US" sz="3200" dirty="0" err="1"/>
              <a:t>mindframes</a:t>
            </a:r>
            <a:endParaRPr lang="en-US" sz="3200" dirty="0"/>
          </a:p>
        </p:txBody>
      </p:sp>
      <p:sp>
        <p:nvSpPr>
          <p:cNvPr id="3" name="Content Placeholder 2">
            <a:extLst>
              <a:ext uri="{FF2B5EF4-FFF2-40B4-BE49-F238E27FC236}">
                <a16:creationId xmlns:a16="http://schemas.microsoft.com/office/drawing/2014/main" id="{9AF69AB6-2127-1924-BB97-12E13624E661}"/>
              </a:ext>
            </a:extLst>
          </p:cNvPr>
          <p:cNvSpPr>
            <a:spLocks noGrp="1"/>
          </p:cNvSpPr>
          <p:nvPr>
            <p:ph sz="half" idx="2"/>
          </p:nvPr>
        </p:nvSpPr>
        <p:spPr>
          <a:xfrm>
            <a:off x="1324945" y="2114080"/>
            <a:ext cx="9853128" cy="2000719"/>
          </a:xfrm>
          <a:prstGeom prst="roundRect">
            <a:avLst/>
          </a:prstGeo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342900" marR="0" lvl="0" indent="-342900">
              <a:lnSpc>
                <a:spcPct val="115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Arial" panose="020B0604020202020204" pitchFamily="34" charset="0"/>
                <a:cs typeface="Calibri" panose="020F0502020204030204" pitchFamily="34" charset="0"/>
              </a:rPr>
              <a:t>Start keeping a journal.  </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Arial" panose="020B0604020202020204" pitchFamily="34" charset="0"/>
                <a:cs typeface="Calibri" panose="020F0502020204030204" pitchFamily="34" charset="0"/>
              </a:rPr>
              <a:t>Track events (including </a:t>
            </a:r>
            <a:r>
              <a:rPr lang="en-US" sz="2000" dirty="0" err="1">
                <a:effectLst/>
                <a:latin typeface="Calibri" panose="020F0502020204030204" pitchFamily="34" charset="0"/>
                <a:ea typeface="Arial" panose="020B0604020202020204" pitchFamily="34" charset="0"/>
                <a:cs typeface="Calibri" panose="020F0502020204030204" pitchFamily="34" charset="0"/>
              </a:rPr>
              <a:t>ie</a:t>
            </a:r>
            <a:r>
              <a:rPr lang="en-US" sz="2000" dirty="0">
                <a:effectLst/>
                <a:latin typeface="Calibri" panose="020F0502020204030204" pitchFamily="34" charset="0"/>
                <a:ea typeface="Arial" panose="020B0604020202020204" pitchFamily="34" charset="0"/>
                <a:cs typeface="Calibri" panose="020F0502020204030204" pitchFamily="34" charset="0"/>
              </a:rPr>
              <a:t>, conflict, anger, being bored,….)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Arial" panose="020B0604020202020204" pitchFamily="34" charset="0"/>
                <a:cs typeface="Calibri" panose="020F0502020204030204" pitchFamily="34" charset="0"/>
              </a:rPr>
              <a:t>Following with your responses or reactions (thoughts, feelings, behaviors, social interactions).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Arial" panose="020B0604020202020204" pitchFamily="34" charset="0"/>
                <a:cs typeface="Calibri" panose="020F0502020204030204" pitchFamily="34" charset="0"/>
              </a:rPr>
              <a:t>Entries should be date &amp; timed with the above noted.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Arial" panose="020B0604020202020204" pitchFamily="34" charset="0"/>
                <a:cs typeface="Calibri" panose="020F0502020204030204" pitchFamily="34" charset="0"/>
              </a:rPr>
              <a:t>Note any triggers or cues that emerge.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dirty="0">
                <a:effectLst/>
                <a:latin typeface="Calibri" panose="020F0502020204030204" pitchFamily="34" charset="0"/>
                <a:ea typeface="Arial" panose="020B0604020202020204" pitchFamily="34"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3600" dirty="0"/>
          </a:p>
        </p:txBody>
      </p:sp>
      <p:sp>
        <p:nvSpPr>
          <p:cNvPr id="5" name="Content Placeholder 2">
            <a:extLst>
              <a:ext uri="{FF2B5EF4-FFF2-40B4-BE49-F238E27FC236}">
                <a16:creationId xmlns:a16="http://schemas.microsoft.com/office/drawing/2014/main" id="{5D183E1A-5794-5687-EC91-7A83EDDB9D36}"/>
              </a:ext>
            </a:extLst>
          </p:cNvPr>
          <p:cNvSpPr txBox="1">
            <a:spLocks/>
          </p:cNvSpPr>
          <p:nvPr/>
        </p:nvSpPr>
        <p:spPr>
          <a:xfrm>
            <a:off x="3844213" y="4799905"/>
            <a:ext cx="8593494" cy="188973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nSpc>
                <a:spcPct val="115000"/>
              </a:lnSpc>
              <a:spcBef>
                <a:spcPts val="0"/>
              </a:spcBef>
              <a:spcAft>
                <a:spcPts val="0"/>
              </a:spcAft>
            </a:pPr>
            <a:r>
              <a:rPr lang="en-US" sz="2000" b="1" dirty="0">
                <a:effectLst/>
                <a:latin typeface="Calibri" panose="020F0502020204030204" pitchFamily="34" charset="0"/>
                <a:ea typeface="Arial" panose="020B0604020202020204" pitchFamily="34" charset="0"/>
                <a:cs typeface="Calibri" panose="020F0502020204030204" pitchFamily="34" charset="0"/>
              </a:rPr>
              <a:t>Clinician Role</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Clarify with questions in terms of the client’s mind frame or frame of reference.</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Motivate the client to change by pointing out the brutal consequences </a:t>
            </a:r>
          </a:p>
          <a:p>
            <a:pPr marL="891540" lvl="2"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May have to use motivational Interviewing tactics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Cognitive Restructuring- helping clients change thoughts.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438837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54C6D-DA7D-9765-88C4-A83AAC94EC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3C0EF-2B1C-3830-1691-00E68200625F}"/>
              </a:ext>
            </a:extLst>
          </p:cNvPr>
          <p:cNvSpPr>
            <a:spLocks noGrp="1"/>
          </p:cNvSpPr>
          <p:nvPr>
            <p:ph type="title"/>
          </p:nvPr>
        </p:nvSpPr>
        <p:spPr/>
        <p:txBody>
          <a:bodyPr>
            <a:normAutofit/>
          </a:bodyPr>
          <a:lstStyle/>
          <a:p>
            <a:r>
              <a:rPr lang="en-US" sz="3200" dirty="0"/>
              <a:t>Covert sensitization</a:t>
            </a:r>
          </a:p>
        </p:txBody>
      </p:sp>
      <p:sp>
        <p:nvSpPr>
          <p:cNvPr id="3" name="Content Placeholder 2">
            <a:extLst>
              <a:ext uri="{FF2B5EF4-FFF2-40B4-BE49-F238E27FC236}">
                <a16:creationId xmlns:a16="http://schemas.microsoft.com/office/drawing/2014/main" id="{A405AD61-919B-D0FC-4514-BF40BFAC65AE}"/>
              </a:ext>
            </a:extLst>
          </p:cNvPr>
          <p:cNvSpPr>
            <a:spLocks noGrp="1"/>
          </p:cNvSpPr>
          <p:nvPr>
            <p:ph sz="half" idx="2"/>
          </p:nvPr>
        </p:nvSpPr>
        <p:spPr>
          <a:xfrm>
            <a:off x="1614198" y="2384291"/>
            <a:ext cx="8388220" cy="751280"/>
          </a:xfrm>
          <a:prstGeom prst="round2SameRect">
            <a:avLst/>
          </a:prstGeom>
        </p:spPr>
        <p:style>
          <a:lnRef idx="2">
            <a:schemeClr val="accent1"/>
          </a:lnRef>
          <a:fillRef idx="1">
            <a:schemeClr val="lt1"/>
          </a:fillRef>
          <a:effectRef idx="0">
            <a:schemeClr val="accent1"/>
          </a:effectRef>
          <a:fontRef idx="minor">
            <a:schemeClr val="dk1"/>
          </a:fontRef>
        </p:style>
        <p:txBody>
          <a:bodyPr/>
          <a:lstStyle/>
          <a:p>
            <a:pPr algn="ctr"/>
            <a:r>
              <a:rPr lang="en-US" dirty="0">
                <a:latin typeface="Calibri" panose="020F0502020204030204" pitchFamily="34" charset="0"/>
                <a:ea typeface="Arial" panose="020B0604020202020204" pitchFamily="34" charset="0"/>
              </a:rPr>
              <a:t>W</a:t>
            </a:r>
            <a:r>
              <a:rPr lang="en-US" sz="1800" dirty="0">
                <a:effectLst/>
                <a:latin typeface="Calibri" panose="020F0502020204030204" pitchFamily="34" charset="0"/>
                <a:ea typeface="Arial" panose="020B0604020202020204" pitchFamily="34" charset="0"/>
              </a:rPr>
              <a:t>hat aversive (nasty, negative event, thing,…in an image) or stimulus are you going to pair with sexual deviant responses (fantasies, thoughts, urges…)</a:t>
            </a:r>
            <a:endParaRPr lang="en-US" dirty="0"/>
          </a:p>
        </p:txBody>
      </p:sp>
      <p:sp>
        <p:nvSpPr>
          <p:cNvPr id="4" name="Content Placeholder 2">
            <a:extLst>
              <a:ext uri="{FF2B5EF4-FFF2-40B4-BE49-F238E27FC236}">
                <a16:creationId xmlns:a16="http://schemas.microsoft.com/office/drawing/2014/main" id="{00423E18-B7A6-185A-AE42-68D361AA58F2}"/>
              </a:ext>
            </a:extLst>
          </p:cNvPr>
          <p:cNvSpPr txBox="1">
            <a:spLocks/>
          </p:cNvSpPr>
          <p:nvPr/>
        </p:nvSpPr>
        <p:spPr>
          <a:xfrm>
            <a:off x="3904862" y="4717180"/>
            <a:ext cx="8310466" cy="199888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nSpc>
                <a:spcPct val="115000"/>
              </a:lnSpc>
              <a:spcBef>
                <a:spcPts val="0"/>
              </a:spcBef>
              <a:spcAft>
                <a:spcPts val="0"/>
              </a:spcAft>
              <a:tabLst>
                <a:tab pos="914400" algn="l"/>
              </a:tabLst>
            </a:pPr>
            <a:r>
              <a:rPr lang="en-US" sz="2000" dirty="0">
                <a:effectLst/>
                <a:latin typeface="Calibri" panose="020F0502020204030204" pitchFamily="34" charset="0"/>
                <a:ea typeface="Arial" panose="020B0604020202020204" pitchFamily="34" charset="0"/>
                <a:cs typeface="Calibri" panose="020F0502020204030204" pitchFamily="34" charset="0"/>
              </a:rPr>
              <a:t>Procedure: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13716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1.  Select target response to be decreased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13716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2.  Instruct client to imagine performing targeted deviant behavior (TDB)</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13716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 3.  Instruct client to imagine aversive stimulus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13716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4.  TDB is paired with  covert aversive stimulus over &amp; over crashing the TDB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75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6F718-D6D4-339F-2CC5-87C07D7A2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8D44B-6E4E-FD06-1210-6656F87E1422}"/>
              </a:ext>
            </a:extLst>
          </p:cNvPr>
          <p:cNvSpPr>
            <a:spLocks noGrp="1"/>
          </p:cNvSpPr>
          <p:nvPr>
            <p:ph type="title"/>
          </p:nvPr>
        </p:nvSpPr>
        <p:spPr>
          <a:xfrm>
            <a:off x="457200" y="676470"/>
            <a:ext cx="11267440" cy="718457"/>
          </a:xfrm>
        </p:spPr>
        <p:txBody>
          <a:bodyPr>
            <a:normAutofit/>
          </a:bodyPr>
          <a:lstStyle/>
          <a:p>
            <a:r>
              <a:rPr lang="en-US" sz="3200" dirty="0"/>
              <a:t>Stimulus control strategies</a:t>
            </a:r>
          </a:p>
        </p:txBody>
      </p:sp>
      <p:sp>
        <p:nvSpPr>
          <p:cNvPr id="3" name="Content Placeholder 2">
            <a:extLst>
              <a:ext uri="{FF2B5EF4-FFF2-40B4-BE49-F238E27FC236}">
                <a16:creationId xmlns:a16="http://schemas.microsoft.com/office/drawing/2014/main" id="{05850364-1226-5057-9353-D7B4D8AC3223}"/>
              </a:ext>
            </a:extLst>
          </p:cNvPr>
          <p:cNvSpPr>
            <a:spLocks noGrp="1"/>
          </p:cNvSpPr>
          <p:nvPr>
            <p:ph sz="half" idx="2"/>
          </p:nvPr>
        </p:nvSpPr>
        <p:spPr>
          <a:xfrm>
            <a:off x="457200" y="1464493"/>
            <a:ext cx="11267440" cy="410546"/>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92500"/>
          </a:bodyPr>
          <a:lstStyle/>
          <a:p>
            <a:pPr marL="457200" marR="0" lvl="1" indent="0" algn="just">
              <a:lnSpc>
                <a:spcPct val="115000"/>
              </a:lnSpc>
              <a:spcBef>
                <a:spcPts val="0"/>
              </a:spcBef>
              <a:spcAft>
                <a:spcPts val="0"/>
              </a:spcAft>
              <a:buNone/>
              <a:tabLst>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Stimulus controls are based upon the offender controlling environmental risk factor and thus removing and preventing lapse and relapse.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p>
        </p:txBody>
      </p:sp>
      <p:sp>
        <p:nvSpPr>
          <p:cNvPr id="4" name="Content Placeholder 2">
            <a:extLst>
              <a:ext uri="{FF2B5EF4-FFF2-40B4-BE49-F238E27FC236}">
                <a16:creationId xmlns:a16="http://schemas.microsoft.com/office/drawing/2014/main" id="{C42E69A8-82B5-73EF-73C4-C5A096AB5979}"/>
              </a:ext>
            </a:extLst>
          </p:cNvPr>
          <p:cNvSpPr txBox="1">
            <a:spLocks/>
          </p:cNvSpPr>
          <p:nvPr/>
        </p:nvSpPr>
        <p:spPr>
          <a:xfrm>
            <a:off x="354564" y="2098974"/>
            <a:ext cx="5085184" cy="3014202"/>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lnSpc>
                <a:spcPct val="115000"/>
              </a:lnSpc>
              <a:spcBef>
                <a:spcPts val="0"/>
              </a:spcBef>
              <a:spcAft>
                <a:spcPts val="0"/>
              </a:spcAft>
              <a:tabLst>
                <a:tab pos="1170305" algn="l"/>
              </a:tabLst>
            </a:pPr>
            <a:r>
              <a:rPr lang="en-US" sz="2000" dirty="0">
                <a:latin typeface="Calibri" panose="020F0502020204030204" pitchFamily="34" charset="0"/>
                <a:ea typeface="Arial" panose="020B0604020202020204" pitchFamily="34" charset="0"/>
                <a:cs typeface="Calibri" panose="020F0502020204030204" pitchFamily="34" charset="0"/>
              </a:rPr>
              <a:t>Escape</a:t>
            </a:r>
          </a:p>
          <a:p>
            <a:pPr marL="342900" marR="0" lvl="0" indent="-342900">
              <a:lnSpc>
                <a:spcPct val="115000"/>
              </a:lnSpc>
              <a:spcBef>
                <a:spcPts val="0"/>
              </a:spcBef>
              <a:spcAft>
                <a:spcPts val="0"/>
              </a:spcAft>
              <a:buFont typeface="Courier New" panose="02070309020205020404" pitchFamily="49" charset="0"/>
              <a:buChar char="o"/>
              <a:tabLst>
                <a:tab pos="68580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Client entering a high risk and/or low risk situation and/or encountering a seemingly unimportant event and thus vacating the situation immediately.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Bef>
                <a:spcPts val="0"/>
              </a:spcBef>
              <a:spcAft>
                <a:spcPts val="0"/>
              </a:spcAft>
              <a:buFont typeface="Symbol" panose="05050102010706020507" pitchFamily="18" charset="2"/>
              <a:buChar char=""/>
              <a:tabLst>
                <a:tab pos="1170305" algn="l"/>
              </a:tabLst>
            </a:pPr>
            <a:r>
              <a:rPr lang="en-US" sz="1600" dirty="0">
                <a:latin typeface="Calibri" panose="020F0502020204030204" pitchFamily="34" charset="0"/>
                <a:ea typeface="Times New Roman" panose="02020603050405020304" pitchFamily="18" charset="0"/>
                <a:cs typeface="Times New Roman" panose="02020603050405020304" pitchFamily="18" charset="0"/>
              </a:rPr>
              <a:t>Escape strategies:</a:t>
            </a:r>
          </a:p>
          <a:p>
            <a:pPr marL="891540" lvl="2" indent="-342900" algn="just">
              <a:lnSpc>
                <a:spcPct val="115000"/>
              </a:lnSpc>
              <a:spcBef>
                <a:spcPts val="0"/>
              </a:spcBef>
              <a:spcAft>
                <a:spcPts val="0"/>
              </a:spcAft>
              <a:buFont typeface="Arial" panose="020B0604020202020204" pitchFamily="34" charset="0"/>
              <a:buChar char="•"/>
              <a:tabLst>
                <a:tab pos="678815" algn="l"/>
                <a:tab pos="457200" algn="l"/>
                <a:tab pos="810260" algn="l"/>
                <a:tab pos="9715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Identify and know triggers and cues;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gn="just">
              <a:lnSpc>
                <a:spcPct val="115000"/>
              </a:lnSpc>
              <a:spcBef>
                <a:spcPts val="0"/>
              </a:spcBef>
              <a:spcAft>
                <a:spcPts val="0"/>
              </a:spcAft>
              <a:buFont typeface="Arial" panose="020B0604020202020204" pitchFamily="34" charset="0"/>
              <a:buChar char="•"/>
              <a:tabLst>
                <a:tab pos="678815" algn="l"/>
                <a:tab pos="457200" algn="l"/>
                <a:tab pos="810260" algn="l"/>
                <a:tab pos="9715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Develop plans to escape;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gn="just">
              <a:lnSpc>
                <a:spcPct val="115000"/>
              </a:lnSpc>
              <a:spcBef>
                <a:spcPts val="0"/>
              </a:spcBef>
              <a:spcAft>
                <a:spcPts val="0"/>
              </a:spcAft>
              <a:buFont typeface="Arial" panose="020B0604020202020204" pitchFamily="34" charset="0"/>
              <a:buChar char="•"/>
              <a:tabLst>
                <a:tab pos="678815" algn="l"/>
                <a:tab pos="457200" algn="l"/>
                <a:tab pos="810260" algn="l"/>
                <a:tab pos="9715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Identify specific ways of different escape routes;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gn="just">
              <a:lnSpc>
                <a:spcPct val="115000"/>
              </a:lnSpc>
              <a:spcBef>
                <a:spcPts val="0"/>
              </a:spcBef>
              <a:spcAft>
                <a:spcPts val="0"/>
              </a:spcAft>
              <a:buFont typeface="Arial" panose="020B0604020202020204" pitchFamily="34" charset="0"/>
              <a:buChar char="•"/>
              <a:tabLst>
                <a:tab pos="678815" algn="l"/>
                <a:tab pos="457200" algn="l"/>
                <a:tab pos="810260" algn="l"/>
                <a:tab pos="9715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Implement;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gn="just">
              <a:lnSpc>
                <a:spcPct val="115000"/>
              </a:lnSpc>
              <a:spcBef>
                <a:spcPts val="0"/>
              </a:spcBef>
              <a:spcAft>
                <a:spcPts val="0"/>
              </a:spcAft>
              <a:buFont typeface="Arial" panose="020B0604020202020204" pitchFamily="34" charset="0"/>
              <a:buChar char="•"/>
              <a:tabLst>
                <a:tab pos="678815" algn="l"/>
                <a:tab pos="457200" algn="l"/>
                <a:tab pos="810260" algn="l"/>
                <a:tab pos="9715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Reevaluate the outcome.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Bef>
                <a:spcPts val="0"/>
              </a:spcBef>
              <a:spcAft>
                <a:spcPts val="0"/>
              </a:spcAft>
              <a:buFont typeface="Symbol" panose="05050102010706020507" pitchFamily="18" charset="2"/>
              <a:buChar char=""/>
              <a:tabLst>
                <a:tab pos="1170305" algn="l"/>
              </a:tabLst>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Content Placeholder 2">
            <a:extLst>
              <a:ext uri="{FF2B5EF4-FFF2-40B4-BE49-F238E27FC236}">
                <a16:creationId xmlns:a16="http://schemas.microsoft.com/office/drawing/2014/main" id="{83ED2775-1DF2-3EFE-9106-9033168E608A}"/>
              </a:ext>
            </a:extLst>
          </p:cNvPr>
          <p:cNvSpPr txBox="1">
            <a:spLocks/>
          </p:cNvSpPr>
          <p:nvPr/>
        </p:nvSpPr>
        <p:spPr>
          <a:xfrm>
            <a:off x="6161315" y="2098974"/>
            <a:ext cx="5791200" cy="4627984"/>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lnSpc>
                <a:spcPct val="115000"/>
              </a:lnSpc>
              <a:spcBef>
                <a:spcPts val="0"/>
              </a:spcBef>
              <a:spcAft>
                <a:spcPts val="0"/>
              </a:spcAft>
              <a:tabLst>
                <a:tab pos="1170305" algn="l"/>
              </a:tabLst>
            </a:pPr>
            <a:r>
              <a:rPr lang="en-US" sz="2200" dirty="0">
                <a:latin typeface="Calibri" panose="020F0502020204030204" pitchFamily="34" charset="0"/>
                <a:ea typeface="Times New Roman" panose="02020603050405020304" pitchFamily="18" charset="0"/>
                <a:cs typeface="Calibri" panose="020F0502020204030204" pitchFamily="34" charset="0"/>
              </a:rPr>
              <a:t>Avoidance</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tabLst>
                <a:tab pos="628650"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Avoiding or detouring around any triggering event or risk situation, thus risky situations are avoided. </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Bef>
                <a:spcPts val="0"/>
              </a:spcBef>
              <a:spcAft>
                <a:spcPts val="0"/>
              </a:spcAft>
              <a:buFont typeface="Courier New" panose="02070309020205020404" pitchFamily="49" charset="0"/>
              <a:buChar char="o"/>
              <a:tabLst>
                <a:tab pos="628650"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“You should avoid any situation, event, person, object or place strongly associated with your offenses.  If you cannot totally avoid these triggers, minimize the amount of time you are exposed to them”. (Bays, freeman-Longo &amp; </a:t>
            </a:r>
            <a:r>
              <a:rPr lang="en-US" sz="1700" dirty="0" err="1">
                <a:effectLst/>
                <a:latin typeface="Calibri" panose="020F0502020204030204" pitchFamily="34" charset="0"/>
                <a:ea typeface="Arial" panose="020B0604020202020204" pitchFamily="34" charset="0"/>
                <a:cs typeface="Calibri" panose="020F0502020204030204" pitchFamily="34" charset="0"/>
              </a:rPr>
              <a:t>Hildebran</a:t>
            </a:r>
            <a:r>
              <a:rPr lang="en-US" sz="1700" dirty="0">
                <a:latin typeface="Calibri" panose="020F0502020204030204" pitchFamily="34" charset="0"/>
                <a:ea typeface="Arial" panose="020B0604020202020204" pitchFamily="34" charset="0"/>
                <a:cs typeface="Calibri" panose="020F0502020204030204" pitchFamily="34" charset="0"/>
              </a:rPr>
              <a:t>, </a:t>
            </a:r>
            <a:r>
              <a:rPr lang="en-US" sz="1700" dirty="0">
                <a:effectLst/>
                <a:latin typeface="Calibri" panose="020F0502020204030204" pitchFamily="34" charset="0"/>
                <a:ea typeface="Arial" panose="020B0604020202020204" pitchFamily="34" charset="0"/>
                <a:cs typeface="Calibri" panose="020F0502020204030204" pitchFamily="34" charset="0"/>
              </a:rPr>
              <a:t>1990)</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tabLst>
                <a:tab pos="628650" algn="l"/>
                <a:tab pos="1170305" algn="l"/>
              </a:tabLst>
            </a:pPr>
            <a:endParaRPr lang="en-US" sz="1700" dirty="0">
              <a:effectLst/>
              <a:latin typeface="Calibri" panose="020F0502020204030204" pitchFamily="34" charset="0"/>
              <a:ea typeface="Arial" panose="020B0604020202020204" pitchFamily="34" charset="0"/>
              <a:cs typeface="Calibri" panose="020F0502020204030204" pitchFamily="34" charset="0"/>
            </a:endParaRPr>
          </a:p>
          <a:p>
            <a:pPr marL="742950" marR="0" lvl="1"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Procedure – needs to be simple, easily learned and quickly implemented.</a:t>
            </a:r>
          </a:p>
          <a:p>
            <a:pPr marL="1291590" lvl="2"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Identification of a specific risk factor/situation to avoid;</a:t>
            </a:r>
            <a:endParaRPr lang="en-US" sz="1700" dirty="0">
              <a:latin typeface="Calibri" panose="020F0502020204030204" pitchFamily="34" charset="0"/>
              <a:ea typeface="Arial" panose="020B0604020202020204" pitchFamily="34" charset="0"/>
              <a:cs typeface="Times New Roman" panose="02020603050405020304" pitchFamily="18" charset="0"/>
            </a:endParaRPr>
          </a:p>
          <a:p>
            <a:pPr marL="1291590" lvl="2"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Identify the best ways to avoid each factor;</a:t>
            </a:r>
            <a:endParaRPr lang="en-US" sz="1700" dirty="0">
              <a:latin typeface="Calibri" panose="020F0502020204030204" pitchFamily="34" charset="0"/>
              <a:ea typeface="Arial" panose="020B0604020202020204" pitchFamily="34" charset="0"/>
              <a:cs typeface="Times New Roman" panose="02020603050405020304" pitchFamily="18" charset="0"/>
            </a:endParaRPr>
          </a:p>
          <a:p>
            <a:pPr marL="1291590" lvl="2"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Develop plans;</a:t>
            </a:r>
            <a:endParaRPr lang="en-US" sz="1700" dirty="0">
              <a:latin typeface="Calibri" panose="020F0502020204030204" pitchFamily="34" charset="0"/>
              <a:ea typeface="Arial" panose="020B0604020202020204" pitchFamily="34" charset="0"/>
              <a:cs typeface="Times New Roman" panose="02020603050405020304" pitchFamily="18" charset="0"/>
            </a:endParaRPr>
          </a:p>
          <a:p>
            <a:pPr marL="1291590" lvl="2"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Implement;</a:t>
            </a:r>
            <a:endParaRPr lang="en-US" sz="1700" dirty="0">
              <a:latin typeface="Calibri" panose="020F0502020204030204" pitchFamily="34" charset="0"/>
              <a:ea typeface="Arial" panose="020B0604020202020204" pitchFamily="34" charset="0"/>
              <a:cs typeface="Times New Roman" panose="02020603050405020304" pitchFamily="18" charset="0"/>
            </a:endParaRPr>
          </a:p>
          <a:p>
            <a:pPr marL="1291590" lvl="2" indent="-285750" algn="just">
              <a:lnSpc>
                <a:spcPct val="115000"/>
              </a:lnSpc>
              <a:spcBef>
                <a:spcPts val="0"/>
              </a:spcBef>
              <a:spcAft>
                <a:spcPts val="0"/>
              </a:spcAft>
              <a:buFont typeface="Courier New" panose="02070309020205020404" pitchFamily="49" charset="0"/>
              <a:buChar char="o"/>
              <a:tabLst>
                <a:tab pos="450215" algn="l"/>
                <a:tab pos="1170305"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Reevaluate the outcome.</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tabLst>
                <a:tab pos="628650" algn="l"/>
                <a:tab pos="1170305" algn="l"/>
              </a:tabLs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6" name="Content Placeholder 2">
            <a:extLst>
              <a:ext uri="{FF2B5EF4-FFF2-40B4-BE49-F238E27FC236}">
                <a16:creationId xmlns:a16="http://schemas.microsoft.com/office/drawing/2014/main" id="{F07835F2-CE59-F46F-21EA-DDC9D18FE29F}"/>
              </a:ext>
            </a:extLst>
          </p:cNvPr>
          <p:cNvSpPr txBox="1">
            <a:spLocks/>
          </p:cNvSpPr>
          <p:nvPr/>
        </p:nvSpPr>
        <p:spPr>
          <a:xfrm>
            <a:off x="1524001" y="5171441"/>
            <a:ext cx="5296677" cy="1555517"/>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lnSpc>
                <a:spcPct val="115000"/>
              </a:lnSpc>
              <a:spcBef>
                <a:spcPts val="0"/>
              </a:spcBef>
              <a:spcAft>
                <a:spcPts val="0"/>
              </a:spcAft>
              <a:tabLst>
                <a:tab pos="1170305" algn="l"/>
              </a:tabLst>
            </a:pPr>
            <a:r>
              <a:rPr lang="en-US" sz="2000" dirty="0">
                <a:latin typeface="Calibri" panose="020F0502020204030204" pitchFamily="34" charset="0"/>
                <a:ea typeface="Arial" panose="020B0604020202020204" pitchFamily="34" charset="0"/>
                <a:cs typeface="Calibri" panose="020F0502020204030204" pitchFamily="34" charset="0"/>
              </a:rPr>
              <a:t>Time Outs</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tabLst>
                <a:tab pos="6286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Simply stop what you are doing and take a time out.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tabLst>
                <a:tab pos="62865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This gives you a chance to think &amp; re-think what’s going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729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E0747-6099-B52D-DF42-5806E6C17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50232-89AC-34E0-F319-32D9DCA74AEC}"/>
              </a:ext>
            </a:extLst>
          </p:cNvPr>
          <p:cNvSpPr>
            <a:spLocks noGrp="1"/>
          </p:cNvSpPr>
          <p:nvPr>
            <p:ph type="title"/>
          </p:nvPr>
        </p:nvSpPr>
        <p:spPr>
          <a:xfrm>
            <a:off x="354564" y="695825"/>
            <a:ext cx="11267440" cy="704876"/>
          </a:xfrm>
        </p:spPr>
        <p:txBody>
          <a:bodyPr>
            <a:normAutofit/>
          </a:bodyPr>
          <a:lstStyle/>
          <a:p>
            <a:r>
              <a:rPr lang="en-US" sz="3200" dirty="0"/>
              <a:t>Pattern interruption or intervention</a:t>
            </a:r>
          </a:p>
        </p:txBody>
      </p:sp>
      <p:sp>
        <p:nvSpPr>
          <p:cNvPr id="3" name="Content Placeholder 2">
            <a:extLst>
              <a:ext uri="{FF2B5EF4-FFF2-40B4-BE49-F238E27FC236}">
                <a16:creationId xmlns:a16="http://schemas.microsoft.com/office/drawing/2014/main" id="{0DC19340-5F19-EA41-05DD-86B7BDC0B256}"/>
              </a:ext>
            </a:extLst>
          </p:cNvPr>
          <p:cNvSpPr>
            <a:spLocks noGrp="1"/>
          </p:cNvSpPr>
          <p:nvPr>
            <p:ph sz="half" idx="2"/>
          </p:nvPr>
        </p:nvSpPr>
        <p:spPr>
          <a:xfrm>
            <a:off x="354565" y="2414850"/>
            <a:ext cx="5962260" cy="2297109"/>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An intervention interrupting or manipulating (influencing) or altering the targeted pattern.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This includes refocusing attention, distraction, physical activity, engaging in an agreed upon ordeal, imagery, etc. "Breaking the. usual symptom pattern…into pieces or changing some minor or major aspect of the symptom performance." (O'Hanlon &amp; </a:t>
            </a:r>
            <a:r>
              <a:rPr lang="en-US" sz="1600" dirty="0" err="1">
                <a:effectLst/>
                <a:latin typeface="Calibri" panose="020F0502020204030204" pitchFamily="34" charset="0"/>
                <a:ea typeface="Arial" panose="020B0604020202020204" pitchFamily="34" charset="0"/>
                <a:cs typeface="Calibri" panose="020F0502020204030204" pitchFamily="34" charset="0"/>
              </a:rPr>
              <a:t>Hexum</a:t>
            </a:r>
            <a:r>
              <a:rPr lang="en-US" sz="1600" dirty="0">
                <a:effectLst/>
                <a:latin typeface="Calibri" panose="020F0502020204030204" pitchFamily="34" charset="0"/>
                <a:ea typeface="Arial" panose="020B0604020202020204" pitchFamily="34" charset="0"/>
                <a:cs typeface="Calibri" panose="020F0502020204030204" pitchFamily="34" charset="0"/>
              </a:rPr>
              <a:t>, 1990).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dirty="0"/>
          </a:p>
        </p:txBody>
      </p:sp>
      <p:sp>
        <p:nvSpPr>
          <p:cNvPr id="4" name="Content Placeholder 2">
            <a:extLst>
              <a:ext uri="{FF2B5EF4-FFF2-40B4-BE49-F238E27FC236}">
                <a16:creationId xmlns:a16="http://schemas.microsoft.com/office/drawing/2014/main" id="{1ABF8071-0F18-E123-6323-6DBF886337C5}"/>
              </a:ext>
            </a:extLst>
          </p:cNvPr>
          <p:cNvSpPr txBox="1">
            <a:spLocks/>
          </p:cNvSpPr>
          <p:nvPr/>
        </p:nvSpPr>
        <p:spPr>
          <a:xfrm>
            <a:off x="6671387" y="1801917"/>
            <a:ext cx="5430417" cy="5056083"/>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gn="ctr">
              <a:lnSpc>
                <a:spcPct val="115000"/>
              </a:lnSpc>
              <a:spcBef>
                <a:spcPts val="0"/>
              </a:spcBef>
              <a:spcAft>
                <a:spcPts val="0"/>
              </a:spcAft>
              <a:tabLst>
                <a:tab pos="457200" algn="l"/>
              </a:tabLst>
            </a:pPr>
            <a:r>
              <a:rPr lang="en-US" sz="2600" dirty="0">
                <a:effectLst/>
                <a:latin typeface="Calibri" panose="020F0502020204030204" pitchFamily="34" charset="0"/>
                <a:ea typeface="Arial" panose="020B0604020202020204" pitchFamily="34" charset="0"/>
                <a:cs typeface="Calibri" panose="020F0502020204030204" pitchFamily="34" charset="0"/>
              </a:rPr>
              <a:t>Altering Patterns </a:t>
            </a:r>
          </a:p>
          <a:p>
            <a:pPr marR="0" lvl="0" algn="ctr">
              <a:lnSpc>
                <a:spcPct val="115000"/>
              </a:lnSpc>
              <a:spcBef>
                <a:spcPts val="0"/>
              </a:spcBef>
              <a:spcAft>
                <a:spcPts val="0"/>
              </a:spcAft>
              <a:tabLst>
                <a:tab pos="457200" algn="l"/>
              </a:tabLst>
            </a:pPr>
            <a:r>
              <a:rPr lang="en-US" sz="1700" dirty="0">
                <a:effectLst/>
                <a:latin typeface="Calibri" panose="020F0502020204030204" pitchFamily="34" charset="0"/>
                <a:ea typeface="Arial" panose="020B0604020202020204" pitchFamily="34" charset="0"/>
                <a:cs typeface="Calibri" panose="020F0502020204030204" pitchFamily="34" charset="0"/>
              </a:rPr>
              <a:t>(O’Hanlon, 1987)</a:t>
            </a:r>
          </a:p>
          <a:p>
            <a:pPr marR="0" lvl="0" algn="ctr">
              <a:lnSpc>
                <a:spcPct val="115000"/>
              </a:lnSpc>
              <a:spcBef>
                <a:spcPts val="0"/>
              </a:spcBef>
              <a:spcAft>
                <a:spcPts val="0"/>
              </a:spcAft>
              <a:tabLst>
                <a:tab pos="457200" algn="l"/>
              </a:tabLst>
            </a:pP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frequency/rate of the pattern.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duration of the pattern.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time (of day, week, month year) of the pattern.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location (i.e., world, body).</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intensity.</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some other quality.</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Changing the sequence (order) of events.</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Creating a short-circuit in the sequence.</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Interrupting or preventing all or part of the sequence from occurring (derailing).</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Adding or subtracting (at least 1 element from the whole).</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Breaking up whole elements into smaller ones.</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Having the symptom performed out of context (use fantasy &amp; monitor results).</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Perform symptom-pattern without symptom (very cautious, goal is to spoil it).</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tabLst>
                <a:tab pos="571500" algn="l"/>
              </a:tabLst>
            </a:pPr>
            <a:r>
              <a:rPr lang="en-US" sz="2100" dirty="0">
                <a:effectLst/>
                <a:latin typeface="Calibri" panose="020F0502020204030204" pitchFamily="34" charset="0"/>
                <a:ea typeface="Arial" panose="020B0604020202020204" pitchFamily="34" charset="0"/>
                <a:cs typeface="Calibri" panose="020F0502020204030204" pitchFamily="34" charset="0"/>
              </a:rPr>
              <a:t>Reversing pattern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84131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428-F6DB-E193-F39F-4CC5B4A341FE}"/>
              </a:ext>
            </a:extLst>
          </p:cNvPr>
          <p:cNvSpPr>
            <a:spLocks noGrp="1"/>
          </p:cNvSpPr>
          <p:nvPr>
            <p:ph type="ctrTitle"/>
          </p:nvPr>
        </p:nvSpPr>
        <p:spPr/>
        <p:txBody>
          <a:bodyPr/>
          <a:lstStyle/>
          <a:p>
            <a:r>
              <a:rPr lang="en-US" sz="3200" dirty="0"/>
              <a:t>Hypnotic imagery-</a:t>
            </a:r>
            <a:br>
              <a:rPr lang="en-US" dirty="0"/>
            </a:br>
            <a:r>
              <a:rPr lang="en-US" dirty="0"/>
              <a:t>The Control dial</a:t>
            </a:r>
          </a:p>
        </p:txBody>
      </p:sp>
      <p:pic>
        <p:nvPicPr>
          <p:cNvPr id="6" name="Picture Placeholder 5" descr="A person's hand turning on a radio&#10;&#10;Description automatically generated">
            <a:extLst>
              <a:ext uri="{FF2B5EF4-FFF2-40B4-BE49-F238E27FC236}">
                <a16:creationId xmlns:a16="http://schemas.microsoft.com/office/drawing/2014/main" id="{E953DF68-8D42-8907-FAA3-13A549F0ABD0}"/>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8335" t="359" r="10773" b="-359"/>
          <a:stretch/>
        </p:blipFill>
        <p:spPr>
          <a:xfrm>
            <a:off x="457200" y="761684"/>
            <a:ext cx="5171440" cy="5662230"/>
          </a:xfrm>
        </p:spPr>
      </p:pic>
      <p:sp>
        <p:nvSpPr>
          <p:cNvPr id="4" name="Content Placeholder 3">
            <a:extLst>
              <a:ext uri="{FF2B5EF4-FFF2-40B4-BE49-F238E27FC236}">
                <a16:creationId xmlns:a16="http://schemas.microsoft.com/office/drawing/2014/main" id="{3AF2C912-2836-86BF-D7E8-D591198692BE}"/>
              </a:ext>
            </a:extLst>
          </p:cNvPr>
          <p:cNvSpPr>
            <a:spLocks noGrp="1"/>
          </p:cNvSpPr>
          <p:nvPr>
            <p:ph idx="1"/>
          </p:nvPr>
        </p:nvSpPr>
        <p:spPr/>
        <p:txBody>
          <a:bodyPr>
            <a:normAutofit fontScale="77500" lnSpcReduction="20000"/>
          </a:bodyPr>
          <a:lstStyle/>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Imaging to turn down the arousal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pain physical or emotional is a perception of sensation and energy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You can control your thoughts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Allow yourself to picture or imagine a control dial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It is your control dial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the details of your control dial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the you can turn the dial up or down from degrees to zero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when starting any rumination that you can turn it down &amp; feel the comfort of the                 pain being turned down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you can turn down your emotional pain down to zero or much lower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you can turn down your animosity down to zero or much lower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you can turn down your anger pain down to zero or much lower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that you can turn down your ____ down to zero or much lower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Notice how comfortable that you feel, feel that comfort,…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9306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57200" y="640079"/>
            <a:ext cx="3657600" cy="2100851"/>
          </a:xfrm>
        </p:spPr>
        <p:txBody>
          <a:bodyPr/>
          <a:lstStyle/>
          <a:p>
            <a:r>
              <a:rPr lang="en-US" sz="3600" dirty="0"/>
              <a:t>Agenda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57201" y="2862470"/>
            <a:ext cx="3657600" cy="3510898"/>
          </a:xfrm>
        </p:spPr>
        <p:txBody>
          <a:bodyPr/>
          <a:lstStyle/>
          <a:p>
            <a:r>
              <a:rPr lang="en-US" dirty="0"/>
              <a:t>Topic one</a:t>
            </a:r>
          </a:p>
          <a:p>
            <a:r>
              <a:rPr lang="en-US" dirty="0"/>
              <a:t>Topic two</a:t>
            </a:r>
          </a:p>
          <a:p>
            <a:r>
              <a:rPr lang="en-US" dirty="0"/>
              <a:t>Topic three</a:t>
            </a:r>
          </a:p>
          <a:p>
            <a:r>
              <a:rPr lang="en-US" dirty="0"/>
              <a:t>Topic four</a:t>
            </a:r>
          </a:p>
          <a:p>
            <a:r>
              <a:rPr lang="en-US" dirty="0"/>
              <a:t>Topic five</a:t>
            </a:r>
          </a:p>
        </p:txBody>
      </p:sp>
      <p:pic>
        <p:nvPicPr>
          <p:cNvPr id="5" name="Picture Placeholder 4" descr="A group of people sitting in chairs&#10;&#10;Description automatically generated">
            <a:extLst>
              <a:ext uri="{FF2B5EF4-FFF2-40B4-BE49-F238E27FC236}">
                <a16:creationId xmlns:a16="http://schemas.microsoft.com/office/drawing/2014/main" id="{35CA9015-88EE-35AF-0453-DC7C7E2E2219}"/>
              </a:ext>
            </a:extLst>
          </p:cNvPr>
          <p:cNvPicPr>
            <a:picLocks noGrp="1" noChangeAspect="1"/>
          </p:cNvPicPr>
          <p:nvPr>
            <p:ph type="pic" sz="quarter" idx="13"/>
          </p:nvPr>
        </p:nvPicPr>
        <p:blipFill rotWithShape="1">
          <a:blip r:embed="rId3"/>
          <a:srcRect l="1483" t="-1147" r="11691" b="1147"/>
          <a:stretch/>
        </p:blipFill>
        <p:spPr>
          <a:xfrm>
            <a:off x="4242815" y="640080"/>
            <a:ext cx="7491984" cy="5751576"/>
          </a:xfrm>
        </p:spPr>
      </p:pic>
    </p:spTree>
    <p:extLst>
      <p:ext uri="{BB962C8B-B14F-4D97-AF65-F5344CB8AC3E}">
        <p14:creationId xmlns:p14="http://schemas.microsoft.com/office/powerpoint/2010/main" val="2201125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76F4F-708E-4172-BD68-4742D8A98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306C8-0F38-DCD3-CB9B-11B9C0721911}"/>
              </a:ext>
            </a:extLst>
          </p:cNvPr>
          <p:cNvSpPr>
            <a:spLocks noGrp="1"/>
          </p:cNvSpPr>
          <p:nvPr>
            <p:ph type="title"/>
          </p:nvPr>
        </p:nvSpPr>
        <p:spPr>
          <a:xfrm>
            <a:off x="457200" y="690880"/>
            <a:ext cx="11267440" cy="802018"/>
          </a:xfrm>
        </p:spPr>
        <p:txBody>
          <a:bodyPr>
            <a:normAutofit/>
          </a:bodyPr>
          <a:lstStyle/>
          <a:p>
            <a:r>
              <a:rPr lang="en-US" sz="3200" dirty="0"/>
              <a:t>Aversive conditioning</a:t>
            </a:r>
          </a:p>
        </p:txBody>
      </p:sp>
      <p:sp>
        <p:nvSpPr>
          <p:cNvPr id="3" name="Content Placeholder 2">
            <a:extLst>
              <a:ext uri="{FF2B5EF4-FFF2-40B4-BE49-F238E27FC236}">
                <a16:creationId xmlns:a16="http://schemas.microsoft.com/office/drawing/2014/main" id="{60B1FBEA-DD4B-B0F2-2E42-D5B5F95A55E5}"/>
              </a:ext>
            </a:extLst>
          </p:cNvPr>
          <p:cNvSpPr>
            <a:spLocks noGrp="1"/>
          </p:cNvSpPr>
          <p:nvPr>
            <p:ph sz="half" idx="2"/>
          </p:nvPr>
        </p:nvSpPr>
        <p:spPr>
          <a:xfrm>
            <a:off x="768221" y="1492898"/>
            <a:ext cx="10655558" cy="900559"/>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sz="1600" dirty="0">
                <a:effectLst/>
                <a:latin typeface="Calibri" panose="020F0502020204030204" pitchFamily="34" charset="0"/>
                <a:ea typeface="Times New Roman" panose="02020603050405020304" pitchFamily="18" charset="0"/>
              </a:rPr>
              <a:t> The stimulus conditioning which elicits the unacceptable behavior, and perhaps the unacceptable behavior itself, are recreated or allowed to occur, and they are associated with an unpleasant experience… Typically, the unpleasant experience follows the onset of the aberrant stimulus or behavior.  It is used to counteract the power of undesirable reinforcer (Martin &amp; Pear, 1983). </a:t>
            </a:r>
            <a:endParaRPr lang="en-US" sz="1600" dirty="0"/>
          </a:p>
        </p:txBody>
      </p:sp>
      <p:sp>
        <p:nvSpPr>
          <p:cNvPr id="4" name="Content Placeholder 2">
            <a:extLst>
              <a:ext uri="{FF2B5EF4-FFF2-40B4-BE49-F238E27FC236}">
                <a16:creationId xmlns:a16="http://schemas.microsoft.com/office/drawing/2014/main" id="{4E7DF8BE-961F-13D2-B9FC-40FA110E9BE2}"/>
              </a:ext>
            </a:extLst>
          </p:cNvPr>
          <p:cNvSpPr txBox="1">
            <a:spLocks/>
          </p:cNvSpPr>
          <p:nvPr/>
        </p:nvSpPr>
        <p:spPr>
          <a:xfrm>
            <a:off x="155510" y="2629096"/>
            <a:ext cx="3660711" cy="273600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nSpc>
                <a:spcPct val="115000"/>
              </a:lnSpc>
              <a:spcBef>
                <a:spcPts val="0"/>
              </a:spcBef>
              <a:spcAft>
                <a:spcPts val="0"/>
              </a:spcAft>
            </a:pPr>
            <a:r>
              <a:rPr lang="en-US"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4 Goals of aversive conditioning: </a:t>
            </a:r>
          </a:p>
          <a:p>
            <a:pPr marL="0" marR="0">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Jensen (1993)</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Reduce sexual arousal levels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Reduce the ability to generate deviant (pleasurable) sexual fantasies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Reduces excitement associated with devious behavior</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Produces anxiety for offenders in the proximity of deviant stimuli</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dirty="0"/>
          </a:p>
        </p:txBody>
      </p:sp>
      <p:sp>
        <p:nvSpPr>
          <p:cNvPr id="5" name="Content Placeholder 2">
            <a:extLst>
              <a:ext uri="{FF2B5EF4-FFF2-40B4-BE49-F238E27FC236}">
                <a16:creationId xmlns:a16="http://schemas.microsoft.com/office/drawing/2014/main" id="{023AD079-C174-5AB2-FD80-8AA9911EC875}"/>
              </a:ext>
            </a:extLst>
          </p:cNvPr>
          <p:cNvSpPr txBox="1">
            <a:spLocks/>
          </p:cNvSpPr>
          <p:nvPr/>
        </p:nvSpPr>
        <p:spPr>
          <a:xfrm>
            <a:off x="8005666" y="2482273"/>
            <a:ext cx="3994332" cy="4256482"/>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nSpc>
                <a:spcPct val="115000"/>
              </a:lnSpc>
              <a:spcBef>
                <a:spcPts val="0"/>
              </a:spcBef>
              <a:spcAft>
                <a:spcPts val="0"/>
              </a:spcAft>
            </a:pPr>
            <a:r>
              <a:rPr lang="en-US" sz="19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Jensen (1993) outlines 12 effective elements, or, "</a:t>
            </a:r>
            <a:r>
              <a:rPr lang="en-US" sz="1900" dirty="0" err="1">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shoulds</a:t>
            </a:r>
            <a:r>
              <a:rPr lang="en-US" sz="19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of aversive conditioning:</a:t>
            </a:r>
            <a:endParaRPr lang="en-US" sz="19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Diminish arousal to aero during each treatment</a:t>
            </a: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Be self-administered</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Requires a brief period of time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Be administrated daily</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Be administrated in the morning</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generalize to similar status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not be offensive to the client's values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not be extremely uncomfortable</a:t>
            </a: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include specific description of the client's behavior and fantasies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not reinforce cognitive distortions.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include methods to control spontaneous fantasy arousal</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Should work without conscious violation to control arousal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9C61B115-797A-155B-F5EF-41FB1B0BC031}"/>
              </a:ext>
            </a:extLst>
          </p:cNvPr>
          <p:cNvSpPr txBox="1">
            <a:spLocks/>
          </p:cNvSpPr>
          <p:nvPr/>
        </p:nvSpPr>
        <p:spPr>
          <a:xfrm>
            <a:off x="3956181" y="3309601"/>
            <a:ext cx="3900195" cy="337783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dirty="0">
                <a:solidFill>
                  <a:schemeClr val="accent1">
                    <a:lumMod val="75000"/>
                  </a:schemeClr>
                </a:solidFill>
              </a:rPr>
              <a:t>Procedure</a:t>
            </a:r>
          </a:p>
          <a:p>
            <a:pPr marL="285750" indent="-285750">
              <a:buFont typeface="Wingdings" panose="05000000000000000000" pitchFamily="2" charset="2"/>
              <a:buChar char="q"/>
            </a:pPr>
            <a:r>
              <a:rPr lang="en-US" sz="1600" dirty="0">
                <a:effectLst/>
                <a:latin typeface="Calibri" panose="020F0502020204030204" pitchFamily="34" charset="0"/>
                <a:ea typeface="Times New Roman" panose="02020603050405020304" pitchFamily="18" charset="0"/>
                <a:cs typeface="Calibri" panose="020F0502020204030204" pitchFamily="34" charset="0"/>
              </a:rPr>
              <a:t>Identify inappropriate deviant response patterns or deviant arousal as indicated by a thorough assessment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effectLst/>
                <a:latin typeface="Calibri" panose="020F0502020204030204" pitchFamily="34" charset="0"/>
                <a:ea typeface="Times New Roman" panose="02020603050405020304" pitchFamily="18" charset="0"/>
                <a:cs typeface="Calibri" panose="020F0502020204030204" pitchFamily="34" charset="0"/>
              </a:rPr>
              <a:t>Select the most effective (ethical) aversive stimulus to the offender</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effectLst/>
                <a:latin typeface="Calibri" panose="020F0502020204030204" pitchFamily="34" charset="0"/>
                <a:ea typeface="Times New Roman" panose="02020603050405020304" pitchFamily="18" charset="0"/>
                <a:cs typeface="Calibri" panose="020F0502020204030204" pitchFamily="34" charset="0"/>
              </a:rPr>
              <a:t>Elicit the deviant response</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effectLst/>
                <a:latin typeface="Calibri" panose="020F0502020204030204" pitchFamily="34" charset="0"/>
                <a:ea typeface="Times New Roman" panose="02020603050405020304" pitchFamily="18" charset="0"/>
                <a:cs typeface="Calibri" panose="020F0502020204030204" pitchFamily="34" charset="0"/>
              </a:rPr>
              <a:t>Follow it immediately by an aversive event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effectLst/>
                <a:latin typeface="Calibri" panose="020F0502020204030204" pitchFamily="34" charset="0"/>
                <a:ea typeface="Times New Roman" panose="02020603050405020304" pitchFamily="18" charset="0"/>
                <a:cs typeface="Calibri" panose="020F0502020204030204" pitchFamily="34" charset="0"/>
              </a:rPr>
              <a:t>Repeat procedure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7095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A71F5-30B2-EDC4-0D1A-D8AD04DE6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50C64-D355-4914-144B-8A92252AE05C}"/>
              </a:ext>
            </a:extLst>
          </p:cNvPr>
          <p:cNvSpPr>
            <a:spLocks noGrp="1"/>
          </p:cNvSpPr>
          <p:nvPr>
            <p:ph type="title"/>
          </p:nvPr>
        </p:nvSpPr>
        <p:spPr/>
        <p:txBody>
          <a:bodyPr>
            <a:normAutofit/>
          </a:bodyPr>
          <a:lstStyle/>
          <a:p>
            <a:r>
              <a:rPr lang="en-US" sz="3200" dirty="0"/>
              <a:t>Olfactory Aversion</a:t>
            </a:r>
          </a:p>
        </p:txBody>
      </p:sp>
      <p:sp>
        <p:nvSpPr>
          <p:cNvPr id="3" name="Content Placeholder 2">
            <a:extLst>
              <a:ext uri="{FF2B5EF4-FFF2-40B4-BE49-F238E27FC236}">
                <a16:creationId xmlns:a16="http://schemas.microsoft.com/office/drawing/2014/main" id="{AB31BC90-364C-3CE9-1736-33E43A2707F9}"/>
              </a:ext>
            </a:extLst>
          </p:cNvPr>
          <p:cNvSpPr>
            <a:spLocks noGrp="1"/>
          </p:cNvSpPr>
          <p:nvPr>
            <p:ph sz="half" idx="2"/>
          </p:nvPr>
        </p:nvSpPr>
        <p:spPr>
          <a:xfrm>
            <a:off x="1464906" y="1969341"/>
            <a:ext cx="9591869" cy="765109"/>
          </a:xfrm>
          <a:prstGeom prst="roundRect">
            <a:avLst/>
          </a:prstGeo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n-US" sz="1800" dirty="0">
                <a:effectLst/>
                <a:latin typeface="Calibri" panose="020F0502020204030204" pitchFamily="34" charset="0"/>
                <a:ea typeface="Arial" panose="020B0604020202020204" pitchFamily="34" charset="0"/>
                <a:cs typeface="Calibri" panose="020F0502020204030204" pitchFamily="34" charset="0"/>
              </a:rPr>
              <a:t>Use of odor as the aversive stimulus presented with the targeted undesirable behavior and stimulus.  The pairing of the intense odor disrupts inappropriate arousal.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p>
        </p:txBody>
      </p:sp>
      <p:sp>
        <p:nvSpPr>
          <p:cNvPr id="4" name="Content Placeholder 2">
            <a:extLst>
              <a:ext uri="{FF2B5EF4-FFF2-40B4-BE49-F238E27FC236}">
                <a16:creationId xmlns:a16="http://schemas.microsoft.com/office/drawing/2014/main" id="{52C71BAD-5078-C44C-F1F2-5E1DFBEAC643}"/>
              </a:ext>
            </a:extLst>
          </p:cNvPr>
          <p:cNvSpPr txBox="1">
            <a:spLocks/>
          </p:cNvSpPr>
          <p:nvPr/>
        </p:nvSpPr>
        <p:spPr>
          <a:xfrm>
            <a:off x="665584" y="3429001"/>
            <a:ext cx="7190792" cy="2029408"/>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nSpc>
                <a:spcPct val="115000"/>
              </a:lnSpc>
              <a:spcBef>
                <a:spcPts val="0"/>
              </a:spcBef>
              <a:spcAft>
                <a:spcPts val="0"/>
              </a:spcAft>
            </a:pPr>
            <a:r>
              <a:rPr lang="en-US" sz="1800" dirty="0" err="1">
                <a:effectLst/>
                <a:latin typeface="Calibri" panose="020F0502020204030204" pitchFamily="34" charset="0"/>
                <a:ea typeface="Arial" panose="020B0604020202020204" pitchFamily="34" charset="0"/>
                <a:cs typeface="Calibri" panose="020F0502020204030204" pitchFamily="34" charset="0"/>
              </a:rPr>
              <a:t>Maletzky</a:t>
            </a:r>
            <a:r>
              <a:rPr lang="en-US" sz="1800" dirty="0">
                <a:effectLst/>
                <a:latin typeface="Calibri" panose="020F0502020204030204" pitchFamily="34" charset="0"/>
                <a:ea typeface="Arial" panose="020B0604020202020204" pitchFamily="34" charset="0"/>
                <a:cs typeface="Calibri" panose="020F0502020204030204" pitchFamily="34" charset="0"/>
              </a:rPr>
              <a:t> (1991) outlines several advantages of olfactory aversion: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Arial" panose="020B0604020202020204" pitchFamily="34" charset="0"/>
                <a:cs typeface="Calibri" panose="020F0502020204030204" pitchFamily="34" charset="0"/>
              </a:rPr>
              <a:t>Precise timing of presentation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Arial" panose="020B0604020202020204" pitchFamily="34" charset="0"/>
                <a:cs typeface="Calibri" panose="020F0502020204030204" pitchFamily="34" charset="0"/>
              </a:rPr>
              <a:t>Little technical equipment needed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Arial" panose="020B0604020202020204" pitchFamily="34" charset="0"/>
                <a:cs typeface="Calibri" panose="020F0502020204030204" pitchFamily="34" charset="0"/>
              </a:rPr>
              <a:t>Odor is long lasting, stable and made more effective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Arial" panose="020B0604020202020204" pitchFamily="34" charset="0"/>
                <a:cs typeface="Calibri" panose="020F0502020204030204" pitchFamily="34" charset="0"/>
              </a:rPr>
              <a:t>High client acceptance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3121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DE68-7002-0C0E-9B6B-57EDA8554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66166-34F5-625D-E4D4-7389AB965BCF}"/>
              </a:ext>
            </a:extLst>
          </p:cNvPr>
          <p:cNvSpPr>
            <a:spLocks noGrp="1"/>
          </p:cNvSpPr>
          <p:nvPr>
            <p:ph type="title"/>
          </p:nvPr>
        </p:nvSpPr>
        <p:spPr>
          <a:xfrm>
            <a:off x="422987" y="757168"/>
            <a:ext cx="11346024" cy="742198"/>
          </a:xfrm>
        </p:spPr>
        <p:txBody>
          <a:bodyPr>
            <a:normAutofit/>
          </a:bodyPr>
          <a:lstStyle/>
          <a:p>
            <a:r>
              <a:rPr lang="en-US" sz="3200" dirty="0"/>
              <a:t>Minimal arousal conditioning (MAC)</a:t>
            </a:r>
          </a:p>
        </p:txBody>
      </p:sp>
      <p:sp>
        <p:nvSpPr>
          <p:cNvPr id="3" name="Content Placeholder 2">
            <a:extLst>
              <a:ext uri="{FF2B5EF4-FFF2-40B4-BE49-F238E27FC236}">
                <a16:creationId xmlns:a16="http://schemas.microsoft.com/office/drawing/2014/main" id="{59CA72BD-E87A-6B6C-714D-12342EBB45D7}"/>
              </a:ext>
            </a:extLst>
          </p:cNvPr>
          <p:cNvSpPr>
            <a:spLocks noGrp="1"/>
          </p:cNvSpPr>
          <p:nvPr>
            <p:ph sz="half" idx="2"/>
          </p:nvPr>
        </p:nvSpPr>
        <p:spPr>
          <a:xfrm>
            <a:off x="1038806" y="1538771"/>
            <a:ext cx="10114385" cy="937894"/>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"The primary premise of MAC is that inappropriate behavior will be more effectively reduced and controlled if the punishment is powerful enough to inhibit the undesirable behavior (arousal) after a few trials.” </a:t>
            </a:r>
          </a:p>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 Steve Jensen (1990), Minimal Arousal Conditioning, ATSA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p>
        </p:txBody>
      </p:sp>
      <p:sp>
        <p:nvSpPr>
          <p:cNvPr id="4" name="Content Placeholder 2">
            <a:extLst>
              <a:ext uri="{FF2B5EF4-FFF2-40B4-BE49-F238E27FC236}">
                <a16:creationId xmlns:a16="http://schemas.microsoft.com/office/drawing/2014/main" id="{FF8201C8-42DF-3AAB-E2DD-D167A5149295}"/>
              </a:ext>
            </a:extLst>
          </p:cNvPr>
          <p:cNvSpPr txBox="1">
            <a:spLocks/>
          </p:cNvSpPr>
          <p:nvPr/>
        </p:nvSpPr>
        <p:spPr>
          <a:xfrm>
            <a:off x="853751" y="2899655"/>
            <a:ext cx="10484498" cy="2934478"/>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To accomplish this goal, the reinforcing value of the behavior cannot exceed the potency of the punishment.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Noxious odors (ammonia) were identified as the simplest and most portable method of punishment for deviant arousal.  Due to the difficulty in securing a more potent and efficient means of aversion, and the health hazards associated with intensifying the level of noxious odor used, it was decided that the level of stimulus would be reduced.  This resulted in the punishment consistently impacting the stimulus with such force that deviant arousal was repeatedly and significantly reduced. This caused a reduction in arousal to near baseline levels within one to 10 aversion trials in a single setting.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second limitation observed in traditional approaches to arousal control was the use of stimulus that was not directly related to the individual's deviant act or fantasies. The use of descriptions of the individuals' actual behavior or fantasies more effectively impacts his ability to regenerate these fantasies and pair them with arousal.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589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0890-8EC5-3180-AEBF-AD1B9AE14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A15F1-842B-CFEC-599A-C982798B6D53}"/>
              </a:ext>
            </a:extLst>
          </p:cNvPr>
          <p:cNvSpPr>
            <a:spLocks noGrp="1"/>
          </p:cNvSpPr>
          <p:nvPr>
            <p:ph type="title"/>
          </p:nvPr>
        </p:nvSpPr>
        <p:spPr>
          <a:xfrm>
            <a:off x="457200" y="690880"/>
            <a:ext cx="11267440" cy="708712"/>
          </a:xfrm>
        </p:spPr>
        <p:txBody>
          <a:bodyPr>
            <a:normAutofit/>
          </a:bodyPr>
          <a:lstStyle/>
          <a:p>
            <a:r>
              <a:rPr lang="en-US" sz="3200" dirty="0"/>
              <a:t>Additional behavior techniques</a:t>
            </a:r>
          </a:p>
        </p:txBody>
      </p:sp>
      <p:sp>
        <p:nvSpPr>
          <p:cNvPr id="3" name="Content Placeholder 2">
            <a:extLst>
              <a:ext uri="{FF2B5EF4-FFF2-40B4-BE49-F238E27FC236}">
                <a16:creationId xmlns:a16="http://schemas.microsoft.com/office/drawing/2014/main" id="{C5C67528-FF0D-C18B-9F54-EE7D7C1EA0C2}"/>
              </a:ext>
            </a:extLst>
          </p:cNvPr>
          <p:cNvSpPr>
            <a:spLocks noGrp="1"/>
          </p:cNvSpPr>
          <p:nvPr>
            <p:ph sz="half" idx="2"/>
          </p:nvPr>
        </p:nvSpPr>
        <p:spPr>
          <a:xfrm>
            <a:off x="1296955" y="1870621"/>
            <a:ext cx="8136294" cy="4464865"/>
          </a:xfrm>
        </p:spPr>
        <p:txBody>
          <a:bodyPr>
            <a:normAutofit/>
          </a:bodyPr>
          <a:lstStyle/>
          <a:p>
            <a:pPr marL="285750" indent="-285750">
              <a:buFont typeface="Wingdings" panose="05000000000000000000" pitchFamily="2" charset="2"/>
              <a:buChar char="q"/>
            </a:pPr>
            <a:r>
              <a:rPr lang="en-US" dirty="0"/>
              <a:t>Journeys</a:t>
            </a:r>
          </a:p>
          <a:p>
            <a:pPr marL="285750" indent="-285750">
              <a:buFont typeface="Wingdings" panose="05000000000000000000" pitchFamily="2" charset="2"/>
              <a:buChar char="q"/>
            </a:pPr>
            <a:r>
              <a:rPr lang="en-US" dirty="0"/>
              <a:t>Refocusing Attention</a:t>
            </a:r>
          </a:p>
          <a:p>
            <a:pPr marL="285750" indent="-285750">
              <a:buFont typeface="Wingdings" panose="05000000000000000000" pitchFamily="2" charset="2"/>
              <a:buChar char="q"/>
            </a:pPr>
            <a:r>
              <a:rPr lang="en-US" dirty="0"/>
              <a:t>Hypnotic STOP formula</a:t>
            </a:r>
          </a:p>
          <a:p>
            <a:pPr marL="285750" indent="-285750">
              <a:buFont typeface="Wingdings" panose="05000000000000000000" pitchFamily="2" charset="2"/>
              <a:buChar char="q"/>
            </a:pPr>
            <a:r>
              <a:rPr lang="en-US" dirty="0"/>
              <a:t>Identify Triggers</a:t>
            </a:r>
          </a:p>
          <a:p>
            <a:pPr marL="285750" indent="-285750">
              <a:buFont typeface="Wingdings" panose="05000000000000000000" pitchFamily="2" charset="2"/>
              <a:buChar char="q"/>
            </a:pPr>
            <a:r>
              <a:rPr lang="en-US" dirty="0"/>
              <a:t>Interrupt the Pattern</a:t>
            </a:r>
          </a:p>
          <a:p>
            <a:pPr marL="285750" indent="-285750">
              <a:buFont typeface="Wingdings" panose="05000000000000000000" pitchFamily="2" charset="2"/>
              <a:buChar char="q"/>
            </a:pPr>
            <a:r>
              <a:rPr lang="en-US" dirty="0"/>
              <a:t>Repetitive Writing</a:t>
            </a:r>
          </a:p>
          <a:p>
            <a:pPr marL="285750" indent="-285750">
              <a:buFont typeface="Wingdings" panose="05000000000000000000" pitchFamily="2" charset="2"/>
              <a:buChar char="q"/>
            </a:pPr>
            <a:r>
              <a:rPr lang="en-US" dirty="0"/>
              <a:t>Distraction Techniques</a:t>
            </a:r>
          </a:p>
          <a:p>
            <a:pPr marL="285750" indent="-285750">
              <a:buFont typeface="Wingdings" panose="05000000000000000000" pitchFamily="2" charset="2"/>
              <a:buChar char="q"/>
            </a:pPr>
            <a:r>
              <a:rPr lang="en-US" dirty="0"/>
              <a:t>Refocusing</a:t>
            </a:r>
          </a:p>
          <a:p>
            <a:pPr marL="285750" indent="-285750">
              <a:buFont typeface="Wingdings" panose="05000000000000000000" pitchFamily="2" charset="2"/>
              <a:buChar char="q"/>
            </a:pPr>
            <a:r>
              <a:rPr lang="en-US" dirty="0"/>
              <a:t>Thought Stopping</a:t>
            </a:r>
          </a:p>
          <a:p>
            <a:pPr marL="285750" indent="-285750">
              <a:buFont typeface="Wingdings" panose="05000000000000000000" pitchFamily="2" charset="2"/>
              <a:buChar char="q"/>
            </a:pPr>
            <a:r>
              <a:rPr lang="en-US" dirty="0"/>
              <a:t>Covert Association/Positive Association</a:t>
            </a:r>
          </a:p>
        </p:txBody>
      </p:sp>
    </p:spTree>
    <p:extLst>
      <p:ext uri="{BB962C8B-B14F-4D97-AF65-F5344CB8AC3E}">
        <p14:creationId xmlns:p14="http://schemas.microsoft.com/office/powerpoint/2010/main" val="20671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08D4-612E-4230-DCF1-D0BB4D1FB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844D4-55E5-5F4D-22EA-89A057BFB573}"/>
              </a:ext>
            </a:extLst>
          </p:cNvPr>
          <p:cNvSpPr>
            <a:spLocks noGrp="1"/>
          </p:cNvSpPr>
          <p:nvPr>
            <p:ph type="title"/>
          </p:nvPr>
        </p:nvSpPr>
        <p:spPr>
          <a:xfrm>
            <a:off x="351454" y="1003953"/>
            <a:ext cx="11840546" cy="1268963"/>
          </a:xfrm>
        </p:spPr>
        <p:txBody>
          <a:bodyPr>
            <a:normAutofit/>
          </a:bodyPr>
          <a:lstStyle/>
          <a:p>
            <a:r>
              <a:rPr lang="en-US" sz="3200" dirty="0"/>
              <a:t>cognitive techniques, Cognitive restructuring, </a:t>
            </a:r>
            <a:br>
              <a:rPr lang="en-US" sz="3200" dirty="0"/>
            </a:br>
            <a:r>
              <a:rPr lang="en-US" sz="3200" dirty="0"/>
              <a:t>    &amp; CBT Techniques</a:t>
            </a:r>
          </a:p>
        </p:txBody>
      </p:sp>
      <p:sp>
        <p:nvSpPr>
          <p:cNvPr id="3" name="Content Placeholder 2">
            <a:extLst>
              <a:ext uri="{FF2B5EF4-FFF2-40B4-BE49-F238E27FC236}">
                <a16:creationId xmlns:a16="http://schemas.microsoft.com/office/drawing/2014/main" id="{62F0CE71-4738-4A3E-B243-EA67E973B9DF}"/>
              </a:ext>
            </a:extLst>
          </p:cNvPr>
          <p:cNvSpPr>
            <a:spLocks noGrp="1"/>
          </p:cNvSpPr>
          <p:nvPr>
            <p:ph sz="half" idx="13"/>
          </p:nvPr>
        </p:nvSpPr>
        <p:spPr>
          <a:xfrm>
            <a:off x="1113862" y="2871430"/>
            <a:ext cx="9660975" cy="1713655"/>
          </a:xfrm>
          <a:prstGeom prst="round2DiagRect">
            <a:avLst/>
          </a:prstGeom>
        </p:spPr>
        <p:style>
          <a:lnRef idx="2">
            <a:schemeClr val="accent1"/>
          </a:lnRef>
          <a:fillRef idx="1">
            <a:schemeClr val="lt1"/>
          </a:fillRef>
          <a:effectRef idx="0">
            <a:schemeClr val="accent1"/>
          </a:effectRef>
          <a:fontRef idx="minor">
            <a:schemeClr val="dk1"/>
          </a:fontRef>
        </p:style>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Arial" panose="020B0604020202020204" pitchFamily="34" charset="0"/>
                <a:cs typeface="Calibri" panose="020F0502020204030204" pitchFamily="34" charset="0"/>
              </a:rPr>
              <a:t>These interventions are based on thoughts and/or thinking.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Arial" panose="020B0604020202020204" pitchFamily="34" charset="0"/>
                <a:cs typeface="Calibri" panose="020F0502020204030204" pitchFamily="34" charset="0"/>
              </a:rPr>
              <a:t>Typically, distorted thinking is dysfunctional thinking often leading to negative consequences.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7134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D2C2C-BB93-0932-96F1-1800BD500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70CA4-0864-FE35-AF3B-985D31DA568D}"/>
              </a:ext>
            </a:extLst>
          </p:cNvPr>
          <p:cNvSpPr>
            <a:spLocks noGrp="1"/>
          </p:cNvSpPr>
          <p:nvPr>
            <p:ph type="title"/>
          </p:nvPr>
        </p:nvSpPr>
        <p:spPr>
          <a:xfrm>
            <a:off x="457200" y="690880"/>
            <a:ext cx="11267440" cy="900986"/>
          </a:xfrm>
        </p:spPr>
        <p:txBody>
          <a:bodyPr>
            <a:normAutofit/>
          </a:bodyPr>
          <a:lstStyle/>
          <a:p>
            <a:r>
              <a:rPr lang="en-US" sz="3200" dirty="0"/>
              <a:t>Cognitive Restructuring</a:t>
            </a:r>
          </a:p>
        </p:txBody>
      </p:sp>
      <p:sp>
        <p:nvSpPr>
          <p:cNvPr id="3" name="Content Placeholder 2">
            <a:extLst>
              <a:ext uri="{FF2B5EF4-FFF2-40B4-BE49-F238E27FC236}">
                <a16:creationId xmlns:a16="http://schemas.microsoft.com/office/drawing/2014/main" id="{2E13E1EE-ADD9-0988-CB29-964EDCECC5EF}"/>
              </a:ext>
            </a:extLst>
          </p:cNvPr>
          <p:cNvSpPr>
            <a:spLocks noGrp="1"/>
          </p:cNvSpPr>
          <p:nvPr>
            <p:ph sz="half" idx="2"/>
          </p:nvPr>
        </p:nvSpPr>
        <p:spPr>
          <a:xfrm>
            <a:off x="1094792" y="1684590"/>
            <a:ext cx="9339943" cy="881910"/>
          </a:xfrm>
          <a:prstGeom prst="roundRect">
            <a:avLst/>
          </a:prstGeom>
        </p:spPr>
        <p:style>
          <a:lnRef idx="2">
            <a:schemeClr val="accent1"/>
          </a:lnRef>
          <a:fillRef idx="1">
            <a:schemeClr val="lt1"/>
          </a:fillRef>
          <a:effectRef idx="0">
            <a:schemeClr val="accent1"/>
          </a:effectRef>
          <a:fontRef idx="minor">
            <a:schemeClr val="dk1"/>
          </a:fontRef>
        </p:style>
        <p:txBody>
          <a:bodyPr/>
          <a:lstStyle/>
          <a:p>
            <a:r>
              <a:rPr lang="en-US" sz="1800" dirty="0">
                <a:solidFill>
                  <a:schemeClr val="tx1"/>
                </a:solidFill>
                <a:effectLst/>
                <a:latin typeface="Calibri" panose="020F0502020204030204" pitchFamily="34" charset="0"/>
                <a:ea typeface="Arial" panose="020B0604020202020204" pitchFamily="34" charset="0"/>
                <a:cs typeface="Calibri" panose="020F0502020204030204" pitchFamily="34" charset="0"/>
              </a:rPr>
              <a:t>Helping clients change thoughts.  Help the client identify how they are thinking.  Some of these thoughts maybe automatic thoughts (see typical core schemas or beliefs &amp; cognitive distortions)</a:t>
            </a:r>
            <a:endParaRPr lang="en-US"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tx1"/>
              </a:solidFill>
            </a:endParaRPr>
          </a:p>
        </p:txBody>
      </p:sp>
      <p:sp>
        <p:nvSpPr>
          <p:cNvPr id="4" name="Content Placeholder 2">
            <a:extLst>
              <a:ext uri="{FF2B5EF4-FFF2-40B4-BE49-F238E27FC236}">
                <a16:creationId xmlns:a16="http://schemas.microsoft.com/office/drawing/2014/main" id="{2B16F342-FE9C-05D1-761F-33247F7D5B68}"/>
              </a:ext>
            </a:extLst>
          </p:cNvPr>
          <p:cNvSpPr txBox="1">
            <a:spLocks/>
          </p:cNvSpPr>
          <p:nvPr/>
        </p:nvSpPr>
        <p:spPr>
          <a:xfrm>
            <a:off x="575390" y="2752530"/>
            <a:ext cx="6077338" cy="373124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gn="just">
              <a:lnSpc>
                <a:spcPct val="115000"/>
              </a:lnSpc>
              <a:spcBef>
                <a:spcPts val="0"/>
              </a:spcBef>
              <a:spcAft>
                <a:spcPts val="0"/>
              </a:spcAft>
              <a:tabLst>
                <a:tab pos="720090" algn="l"/>
                <a:tab pos="1170305" algn="l"/>
              </a:tabLst>
            </a:pPr>
            <a:r>
              <a:rPr lang="en-US" sz="2000" dirty="0">
                <a:effectLst/>
                <a:latin typeface="Calibri" panose="020F0502020204030204" pitchFamily="34" charset="0"/>
                <a:ea typeface="Arial" panose="020B0604020202020204" pitchFamily="34" charset="0"/>
                <a:cs typeface="Calibri" panose="020F0502020204030204" pitchFamily="34" charset="0"/>
              </a:rPr>
              <a:t>Basic Cognitive Restructuring Approach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Identify the problem.  The problem areas could range from arousal control, denial, responsibility, rage, self-destructive behavior, assault cycle behavior, etc.  Once the problem behaviors are identifies.</a:t>
            </a: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Identify the triggering event.	</a:t>
            </a: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Identity beliefs about the event and/or problem behaviors (track self-talk, journal, etc.).  Identity cognitive distortions.</a:t>
            </a: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Challenge dysfunctional beliefs or cognitive distortions.</a:t>
            </a:r>
            <a:endParaRPr lang="en-US" sz="1600" dirty="0">
              <a:latin typeface="Calibri" panose="020F0502020204030204" pitchFamily="34" charset="0"/>
              <a:ea typeface="Arial" panose="020B0604020202020204" pitchFamily="34" charset="0"/>
              <a:cs typeface="Times New Roman" panose="02020603050405020304" pitchFamily="18" charset="0"/>
            </a:endParaRP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Replace distorted thinking with functional thinking.</a:t>
            </a:r>
          </a:p>
          <a:p>
            <a:pPr marL="285750" marR="0" indent="-285750" algn="just">
              <a:lnSpc>
                <a:spcPct val="115000"/>
              </a:lnSpc>
              <a:spcBef>
                <a:spcPts val="0"/>
              </a:spcBef>
              <a:spcAft>
                <a:spcPts val="0"/>
              </a:spcAft>
              <a:buFont typeface="Wingdings" panose="05000000000000000000" pitchFamily="2" charset="2"/>
              <a:buChar char="q"/>
              <a:tabLst>
                <a:tab pos="720090" algn="l"/>
                <a:tab pos="1170305" algn="l"/>
              </a:tabLst>
            </a:pPr>
            <a:r>
              <a:rPr lang="en-US" sz="1600" dirty="0">
                <a:effectLst/>
                <a:latin typeface="Calibri" panose="020F0502020204030204" pitchFamily="34" charset="0"/>
                <a:ea typeface="Arial" panose="020B0604020202020204" pitchFamily="34" charset="0"/>
                <a:cs typeface="Calibri" panose="020F0502020204030204" pitchFamily="34" charset="0"/>
              </a:rPr>
              <a:t>Monitor outcome.</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Content Placeholder 2">
            <a:extLst>
              <a:ext uri="{FF2B5EF4-FFF2-40B4-BE49-F238E27FC236}">
                <a16:creationId xmlns:a16="http://schemas.microsoft.com/office/drawing/2014/main" id="{1962011A-F843-CF74-0B9B-F3E560257A5E}"/>
              </a:ext>
            </a:extLst>
          </p:cNvPr>
          <p:cNvSpPr txBox="1">
            <a:spLocks/>
          </p:cNvSpPr>
          <p:nvPr/>
        </p:nvSpPr>
        <p:spPr>
          <a:xfrm>
            <a:off x="7333861" y="2836506"/>
            <a:ext cx="4739951" cy="383330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nSpc>
                <a:spcPct val="115000"/>
              </a:lnSpc>
              <a:spcBef>
                <a:spcPts val="0"/>
              </a:spcBef>
              <a:spcAft>
                <a:spcPts val="0"/>
              </a:spcAft>
            </a:pPr>
            <a:r>
              <a:rPr lang="en-US"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Challenging Irrational Beliefs (</a:t>
            </a:r>
            <a:r>
              <a:rPr lang="en-US" dirty="0" err="1">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Criddle</a:t>
            </a:r>
            <a:r>
              <a:rPr lang="en-US"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 1974)</a:t>
            </a: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Where is the evidence? (evidence is the rational belief)</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Is there any proof?</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Show me the facts!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What’s so awful about that?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Just because they say it doesn’t make it so or not so.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He (I) have a right to be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I am an fallible human being (FHB), not an SOB!</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People are slow learners in learning new ways to think, feel, and behave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a:solidFill>
                  <a:srgbClr val="1A1A1A"/>
                </a:solidFill>
                <a:effectLst/>
                <a:latin typeface="Calibri" panose="020F0502020204030204" pitchFamily="34" charset="0"/>
                <a:ea typeface="Times New Roman" panose="02020603050405020304" pitchFamily="18" charset="0"/>
                <a:cs typeface="Calibri" panose="020F0502020204030204" pitchFamily="34" charset="0"/>
              </a:rPr>
              <a:t>There is evidence that people can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1376520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9508-CB26-FB8A-DBE4-FD80F09F3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91656-2E48-03E2-A265-2337D3D2B85B}"/>
              </a:ext>
            </a:extLst>
          </p:cNvPr>
          <p:cNvSpPr>
            <a:spLocks noGrp="1"/>
          </p:cNvSpPr>
          <p:nvPr>
            <p:ph type="title"/>
          </p:nvPr>
        </p:nvSpPr>
        <p:spPr/>
        <p:txBody>
          <a:bodyPr>
            <a:normAutofit/>
          </a:bodyPr>
          <a:lstStyle/>
          <a:p>
            <a:r>
              <a:rPr lang="en-US" sz="3200" dirty="0"/>
              <a:t>Basic REBT Formula</a:t>
            </a:r>
          </a:p>
        </p:txBody>
      </p:sp>
      <p:sp>
        <p:nvSpPr>
          <p:cNvPr id="3" name="Content Placeholder 2">
            <a:extLst>
              <a:ext uri="{FF2B5EF4-FFF2-40B4-BE49-F238E27FC236}">
                <a16:creationId xmlns:a16="http://schemas.microsoft.com/office/drawing/2014/main" id="{F5ECD010-7657-1046-4935-A462B1F6C911}"/>
              </a:ext>
            </a:extLst>
          </p:cNvPr>
          <p:cNvSpPr>
            <a:spLocks noGrp="1"/>
          </p:cNvSpPr>
          <p:nvPr>
            <p:ph sz="half" idx="2"/>
          </p:nvPr>
        </p:nvSpPr>
        <p:spPr>
          <a:xfrm>
            <a:off x="746450" y="2230016"/>
            <a:ext cx="9993086" cy="3730852"/>
          </a:xfrm>
        </p:spPr>
        <p:txBody>
          <a:bodyPr>
            <a:normAutofit/>
          </a:bodyPr>
          <a:lstStyle/>
          <a:p>
            <a:pPr marL="342900" marR="0" lvl="0" indent="-342900">
              <a:lnSpc>
                <a:spcPct val="115000"/>
              </a:lnSpc>
              <a:spcBef>
                <a:spcPts val="0"/>
              </a:spcBef>
              <a:spcAft>
                <a:spcPts val="0"/>
              </a:spcAft>
              <a:buFont typeface="Arial" panose="020B0604020202020204" pitchFamily="34" charset="0"/>
              <a:buChar char="•"/>
            </a:pPr>
            <a:r>
              <a:rPr lang="en-US" sz="1800" b="1"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ctivating Event- </a:t>
            </a:r>
            <a:r>
              <a:rPr lang="en-US" sz="1800" dirty="0">
                <a:effectLst/>
                <a:latin typeface="Calibri" panose="020F0502020204030204" pitchFamily="34" charset="0"/>
                <a:ea typeface="Times New Roman" panose="02020603050405020304" pitchFamily="18" charset="0"/>
                <a:cs typeface="Calibri" panose="020F0502020204030204" pitchFamily="34" charset="0"/>
              </a:rPr>
              <a:t>the activating event is the triggering stimulus or situation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b="1"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B</a:t>
            </a:r>
            <a:r>
              <a:rPr lang="en-US" sz="1800" b="1" dirty="0">
                <a:effectLst/>
                <a:latin typeface="Calibri" panose="020F0502020204030204" pitchFamily="34" charset="0"/>
                <a:ea typeface="Times New Roman" panose="02020603050405020304" pitchFamily="18" charset="0"/>
                <a:cs typeface="Calibri" panose="020F0502020204030204" pitchFamily="34" charset="0"/>
              </a:rPr>
              <a:t>eliefs</a:t>
            </a:r>
            <a:r>
              <a:rPr lang="en-US" sz="1800" dirty="0">
                <a:effectLst/>
                <a:latin typeface="Calibri" panose="020F0502020204030204" pitchFamily="34" charset="0"/>
                <a:ea typeface="Times New Roman" panose="02020603050405020304" pitchFamily="18" charset="0"/>
                <a:cs typeface="Calibri" panose="020F0502020204030204" pitchFamily="34" charset="0"/>
              </a:rPr>
              <a:t>- are the connected thoughts linking perceptions about the specific events and/or life in general. There are either rational or irrational beliefs. Beliefs are often able to be tracked back to developmental events.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b="1"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1" dirty="0">
                <a:effectLst/>
                <a:latin typeface="Calibri" panose="020F0502020204030204" pitchFamily="34" charset="0"/>
                <a:ea typeface="Times New Roman" panose="02020603050405020304" pitchFamily="18" charset="0"/>
                <a:cs typeface="Calibri" panose="020F0502020204030204" pitchFamily="34" charset="0"/>
              </a:rPr>
              <a:t>onsequences-</a:t>
            </a:r>
            <a:r>
              <a:rPr lang="en-US" sz="1800" dirty="0">
                <a:effectLst/>
                <a:latin typeface="Calibri" panose="020F0502020204030204" pitchFamily="34" charset="0"/>
                <a:ea typeface="Times New Roman" panose="02020603050405020304" pitchFamily="18" charset="0"/>
                <a:cs typeface="Calibri" panose="020F0502020204030204" pitchFamily="34" charset="0"/>
              </a:rPr>
              <a:t> emotional or behavioral response or reaction (result).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b="1"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b="1" dirty="0">
                <a:effectLst/>
                <a:latin typeface="Calibri" panose="020F0502020204030204" pitchFamily="34" charset="0"/>
                <a:ea typeface="Times New Roman" panose="02020603050405020304" pitchFamily="18" charset="0"/>
                <a:cs typeface="Calibri" panose="020F0502020204030204" pitchFamily="34" charset="0"/>
              </a:rPr>
              <a:t>isputing- </a:t>
            </a:r>
            <a:r>
              <a:rPr lang="en-US" sz="1800" dirty="0">
                <a:effectLst/>
                <a:latin typeface="Calibri" panose="020F0502020204030204" pitchFamily="34" charset="0"/>
                <a:ea typeface="Times New Roman" panose="02020603050405020304" pitchFamily="18" charset="0"/>
                <a:cs typeface="Calibri" panose="020F0502020204030204" pitchFamily="34" charset="0"/>
              </a:rPr>
              <a:t>basic key is identifying, challenging (speaking to see it), and confronting irrational beliefs changing the thought pattern. Disputing refers to confronting and challenging old beliefs. Replace the irrational belief with functional thoughts.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b="1"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dirty="0">
                <a:effectLst/>
                <a:latin typeface="Calibri" panose="020F0502020204030204" pitchFamily="34" charset="0"/>
                <a:ea typeface="Times New Roman" panose="02020603050405020304" pitchFamily="18" charset="0"/>
                <a:cs typeface="Calibri" panose="020F0502020204030204" pitchFamily="34" charset="0"/>
              </a:rPr>
              <a:t>ffective New Belief- </a:t>
            </a:r>
            <a:r>
              <a:rPr lang="en-US" sz="1800" dirty="0">
                <a:effectLst/>
                <a:latin typeface="Calibri" panose="020F0502020204030204" pitchFamily="34" charset="0"/>
                <a:ea typeface="Times New Roman" panose="02020603050405020304" pitchFamily="18" charset="0"/>
                <a:cs typeface="Calibri" panose="020F0502020204030204" pitchFamily="34" charset="0"/>
              </a:rPr>
              <a:t>after changing irrational thinking or distorted thinking to rational, monitor the outcome of the consequences.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9175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8378-0788-E70D-5D21-60065006A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E3960-1B99-EC59-7FE0-834BE010164C}"/>
              </a:ext>
            </a:extLst>
          </p:cNvPr>
          <p:cNvSpPr>
            <a:spLocks noGrp="1"/>
          </p:cNvSpPr>
          <p:nvPr>
            <p:ph type="title"/>
          </p:nvPr>
        </p:nvSpPr>
        <p:spPr/>
        <p:txBody>
          <a:bodyPr>
            <a:normAutofit/>
          </a:bodyPr>
          <a:lstStyle/>
          <a:p>
            <a:r>
              <a:rPr lang="en-US" sz="3200" dirty="0"/>
              <a:t>Additional cognitive techniques</a:t>
            </a:r>
          </a:p>
        </p:txBody>
      </p:sp>
      <p:sp>
        <p:nvSpPr>
          <p:cNvPr id="3" name="Content Placeholder 2">
            <a:extLst>
              <a:ext uri="{FF2B5EF4-FFF2-40B4-BE49-F238E27FC236}">
                <a16:creationId xmlns:a16="http://schemas.microsoft.com/office/drawing/2014/main" id="{D245456B-7003-8909-DC87-6E24AE413C69}"/>
              </a:ext>
            </a:extLst>
          </p:cNvPr>
          <p:cNvSpPr>
            <a:spLocks noGrp="1"/>
          </p:cNvSpPr>
          <p:nvPr>
            <p:ph sz="half" idx="2"/>
          </p:nvPr>
        </p:nvSpPr>
        <p:spPr>
          <a:xfrm>
            <a:off x="1222310" y="2159870"/>
            <a:ext cx="7371083" cy="3633047"/>
          </a:xfrm>
        </p:spPr>
        <p:txBody>
          <a:bodyPr>
            <a:normAutofit/>
          </a:bodyPr>
          <a:lstStyle/>
          <a:p>
            <a:pPr marL="285750" indent="-285750">
              <a:buFont typeface="Arial" panose="020B0604020202020204" pitchFamily="34" charset="0"/>
              <a:buChar char="•"/>
            </a:pPr>
            <a:r>
              <a:rPr lang="en-US" sz="2000" dirty="0"/>
              <a:t>Repetitive Listing</a:t>
            </a:r>
          </a:p>
          <a:p>
            <a:pPr marL="285750" indent="-285750">
              <a:buFont typeface="Arial" panose="020B0604020202020204" pitchFamily="34" charset="0"/>
              <a:buChar char="•"/>
            </a:pPr>
            <a:r>
              <a:rPr lang="en-US" sz="2000" dirty="0"/>
              <a:t>Thought Stopping</a:t>
            </a:r>
          </a:p>
          <a:p>
            <a:pPr marL="285750" indent="-285750">
              <a:buFont typeface="Arial" panose="020B0604020202020204" pitchFamily="34" charset="0"/>
              <a:buChar char="•"/>
            </a:pPr>
            <a:r>
              <a:rPr lang="en-US" sz="2000" dirty="0"/>
              <a:t>Deviant Arousal Control (DAC)</a:t>
            </a:r>
          </a:p>
        </p:txBody>
      </p:sp>
    </p:spTree>
    <p:extLst>
      <p:ext uri="{BB962C8B-B14F-4D97-AF65-F5344CB8AC3E}">
        <p14:creationId xmlns:p14="http://schemas.microsoft.com/office/powerpoint/2010/main" val="394906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582A-9EA3-DB4A-D001-FE846477F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F3F9D-6E29-7E6F-3301-AC7F02727D0C}"/>
              </a:ext>
            </a:extLst>
          </p:cNvPr>
          <p:cNvSpPr>
            <a:spLocks noGrp="1"/>
          </p:cNvSpPr>
          <p:nvPr>
            <p:ph type="title"/>
          </p:nvPr>
        </p:nvSpPr>
        <p:spPr>
          <a:xfrm>
            <a:off x="279919" y="457199"/>
            <a:ext cx="11840546" cy="1268963"/>
          </a:xfrm>
        </p:spPr>
        <p:txBody>
          <a:bodyPr>
            <a:normAutofit/>
          </a:bodyPr>
          <a:lstStyle/>
          <a:p>
            <a:r>
              <a:rPr lang="en-US" sz="3200" dirty="0"/>
              <a:t>Paradoxical techniques</a:t>
            </a:r>
          </a:p>
        </p:txBody>
      </p:sp>
      <p:sp>
        <p:nvSpPr>
          <p:cNvPr id="3" name="Content Placeholder 2">
            <a:extLst>
              <a:ext uri="{FF2B5EF4-FFF2-40B4-BE49-F238E27FC236}">
                <a16:creationId xmlns:a16="http://schemas.microsoft.com/office/drawing/2014/main" id="{E5379015-4F4D-7D23-3427-790A1FDF1042}"/>
              </a:ext>
            </a:extLst>
          </p:cNvPr>
          <p:cNvSpPr>
            <a:spLocks noGrp="1"/>
          </p:cNvSpPr>
          <p:nvPr>
            <p:ph sz="half" idx="13"/>
          </p:nvPr>
        </p:nvSpPr>
        <p:spPr>
          <a:xfrm>
            <a:off x="606490" y="1726162"/>
            <a:ext cx="11122090" cy="746450"/>
          </a:xfrm>
          <a:prstGeom prst="round2DiagRect">
            <a:avLst/>
          </a:prstGeom>
        </p:spPr>
        <p:style>
          <a:lnRef idx="2">
            <a:schemeClr val="accent1"/>
          </a:lnRef>
          <a:fillRef idx="1">
            <a:schemeClr val="lt1"/>
          </a:fillRef>
          <a:effectRef idx="0">
            <a:schemeClr val="accent1"/>
          </a:effectRef>
          <a:fontRef idx="minor">
            <a:schemeClr val="dk1"/>
          </a:fontRef>
        </p:style>
        <p:txBody>
          <a:bodyPr>
            <a:normAutofit/>
          </a:bodyPr>
          <a:lstStyle/>
          <a:p>
            <a:pPr marL="0" marR="0" lvl="0" indent="0" algn="ctr">
              <a:lnSpc>
                <a:spcPct val="115000"/>
              </a:lnSpc>
              <a:spcBef>
                <a:spcPts val="0"/>
              </a:spcBef>
              <a:spcAft>
                <a:spcPts val="0"/>
              </a:spcAft>
              <a:buNone/>
            </a:pPr>
            <a:r>
              <a:rPr lang="en-US" sz="1600" dirty="0">
                <a:effectLst/>
                <a:latin typeface="Calibri" panose="020F0502020204030204" pitchFamily="34" charset="0"/>
                <a:ea typeface="Arial" panose="020B0604020202020204" pitchFamily="34" charset="0"/>
                <a:cs typeface="Calibri" panose="020F0502020204030204" pitchFamily="34" charset="0"/>
              </a:rPr>
              <a:t>Paradoxical techniques consist of interventions involving the use of messages, in which, at one level seem logical and at another, illogical all within the same context. This includes Linguistic Symbolic Techniques based on the use of linguistic patterns.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2D6A4692-0882-2B0B-9E6D-1EB4DE7A1FE8}"/>
              </a:ext>
            </a:extLst>
          </p:cNvPr>
          <p:cNvSpPr>
            <a:spLocks noGrp="1"/>
          </p:cNvSpPr>
          <p:nvPr>
            <p:ph sz="half" idx="2"/>
          </p:nvPr>
        </p:nvSpPr>
        <p:spPr>
          <a:xfrm>
            <a:off x="1754157" y="2995125"/>
            <a:ext cx="7865706" cy="2174033"/>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sz="1600" dirty="0">
                <a:solidFill>
                  <a:srgbClr val="1A1A1A"/>
                </a:solidFill>
                <a:effectLst/>
                <a:latin typeface="Calibri" panose="020F0502020204030204" pitchFamily="34" charset="0"/>
                <a:ea typeface="Arial" panose="020B0604020202020204" pitchFamily="34" charset="0"/>
                <a:cs typeface="Calibri" panose="020F0502020204030204" pitchFamily="34" charset="0"/>
              </a:rPr>
              <a:t>Interventions range from: relabeling, reframing, double binds, parallel communication (e.g., metaphors), and linguistic symbolic implications (Erickson et al., 1976; O’Hanlon, 1987; Wells &amp; </a:t>
            </a:r>
            <a:r>
              <a:rPr lang="en-US" sz="1600" dirty="0" err="1">
                <a:solidFill>
                  <a:srgbClr val="1A1A1A"/>
                </a:solidFill>
                <a:effectLst/>
                <a:latin typeface="Calibri" panose="020F0502020204030204" pitchFamily="34" charset="0"/>
                <a:ea typeface="Arial" panose="020B0604020202020204" pitchFamily="34" charset="0"/>
                <a:cs typeface="Calibri" panose="020F0502020204030204" pitchFamily="34" charset="0"/>
              </a:rPr>
              <a:t>Giannetti</a:t>
            </a:r>
            <a:r>
              <a:rPr lang="en-US" sz="1600" dirty="0">
                <a:solidFill>
                  <a:srgbClr val="1A1A1A"/>
                </a:solidFill>
                <a:effectLst/>
                <a:latin typeface="Calibri" panose="020F0502020204030204" pitchFamily="34" charset="0"/>
                <a:ea typeface="Arial" panose="020B0604020202020204" pitchFamily="34" charset="0"/>
                <a:cs typeface="Calibri" panose="020F0502020204030204" pitchFamily="34" charset="0"/>
              </a:rPr>
              <a:t>, 1990; Barker, 1985).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rgbClr val="1A1A1A"/>
                </a:solidFill>
                <a:effectLst/>
                <a:latin typeface="Calibri" panose="020F0502020204030204" pitchFamily="34" charset="0"/>
                <a:ea typeface="Arial" panose="020B0604020202020204" pitchFamily="34" charset="0"/>
                <a:cs typeface="Calibri" panose="020F0502020204030204" pitchFamily="34" charset="0"/>
              </a:rPr>
              <a:t>A paradox forces therapeutic change or second order change.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1A1A1A"/>
                </a:solidFill>
                <a:effectLst/>
                <a:latin typeface="Calibri" panose="020F0502020204030204" pitchFamily="34" charset="0"/>
                <a:ea typeface="Arial" panose="020B0604020202020204" pitchFamily="34" charset="0"/>
                <a:cs typeface="Calibri" panose="020F0502020204030204" pitchFamily="34" charset="0"/>
              </a:rPr>
              <a:t>First order change is change within the system.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1A1A1A"/>
                </a:solidFill>
                <a:effectLst/>
                <a:latin typeface="Calibri" panose="020F0502020204030204" pitchFamily="34" charset="0"/>
                <a:ea typeface="Arial" panose="020B0604020202020204" pitchFamily="34" charset="0"/>
                <a:cs typeface="Calibri" panose="020F0502020204030204" pitchFamily="34" charset="0"/>
              </a:rPr>
              <a:t>Second-order change is change from the outside the system (e.g., a therapeutic intervention).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763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D283-C6AC-FB3C-6598-23B8F403C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F69A6-A9F3-E5C0-4774-DD0CFE492801}"/>
              </a:ext>
            </a:extLst>
          </p:cNvPr>
          <p:cNvSpPr>
            <a:spLocks noGrp="1"/>
          </p:cNvSpPr>
          <p:nvPr>
            <p:ph type="title"/>
          </p:nvPr>
        </p:nvSpPr>
        <p:spPr>
          <a:xfrm>
            <a:off x="457200" y="475861"/>
            <a:ext cx="11267440" cy="1143000"/>
          </a:xfrm>
        </p:spPr>
        <p:txBody>
          <a:bodyPr>
            <a:normAutofit/>
          </a:bodyPr>
          <a:lstStyle/>
          <a:p>
            <a:r>
              <a:rPr lang="en-US" sz="3200" dirty="0"/>
              <a:t>Double bind</a:t>
            </a:r>
          </a:p>
        </p:txBody>
      </p:sp>
      <p:sp>
        <p:nvSpPr>
          <p:cNvPr id="3" name="Content Placeholder 2">
            <a:extLst>
              <a:ext uri="{FF2B5EF4-FFF2-40B4-BE49-F238E27FC236}">
                <a16:creationId xmlns:a16="http://schemas.microsoft.com/office/drawing/2014/main" id="{194BA889-3482-0C71-8CFA-9CA8E2005D06}"/>
              </a:ext>
            </a:extLst>
          </p:cNvPr>
          <p:cNvSpPr>
            <a:spLocks noGrp="1"/>
          </p:cNvSpPr>
          <p:nvPr>
            <p:ph sz="half" idx="2"/>
          </p:nvPr>
        </p:nvSpPr>
        <p:spPr>
          <a:xfrm>
            <a:off x="457200" y="1628192"/>
            <a:ext cx="11267440" cy="1576873"/>
          </a:xfrm>
          <a:prstGeom prst="roundRect">
            <a:avLst/>
          </a:prstGeom>
        </p:spPr>
        <p:style>
          <a:lnRef idx="2">
            <a:schemeClr val="accent1"/>
          </a:lnRef>
          <a:fillRef idx="1">
            <a:schemeClr val="lt1"/>
          </a:fillRef>
          <a:effectRef idx="0">
            <a:schemeClr val="accent1"/>
          </a:effectRef>
          <a:fontRef idx="minor">
            <a:schemeClr val="dk1"/>
          </a:fontRef>
        </p:style>
        <p:txBody>
          <a:bodyPr>
            <a:normAutofit lnSpcReduction="10000"/>
          </a:bodyPr>
          <a:lstStyle/>
          <a:p>
            <a:pPr marR="0" lvl="0">
              <a:lnSpc>
                <a:spcPct val="115000"/>
              </a:lnSpc>
              <a:spcBef>
                <a:spcPts val="0"/>
              </a:spcBef>
              <a:spcAft>
                <a:spcPts val="0"/>
              </a:spcAft>
            </a:pPr>
            <a:r>
              <a:rPr lang="en-US" sz="1600" dirty="0">
                <a:effectLst/>
                <a:latin typeface="Calibri" panose="020F0502020204030204" pitchFamily="34" charset="0"/>
                <a:ea typeface="Arial" panose="020B0604020202020204" pitchFamily="34" charset="0"/>
                <a:cs typeface="Calibri" panose="020F0502020204030204" pitchFamily="34" charset="0"/>
              </a:rPr>
              <a:t>A paradoxical communication or a forced choice situation for which the client receives contradictory messages on different logical levels of abstraction and the client cannot leave or comment (Nichols, 1984).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Arial" panose="020B0604020202020204" pitchFamily="34" charset="0"/>
                <a:cs typeface="Calibri" panose="020F0502020204030204" pitchFamily="34" charset="0"/>
              </a:rPr>
              <a:t>Neither choice is satisfactory according to the client's frame of reference.  The messages are contradictory (Goldenberg &amp;  Goldenberg, 1980) and appears to be a "no win" situation.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Arial" panose="020B0604020202020204" pitchFamily="34" charset="0"/>
                <a:cs typeface="Calibri" panose="020F0502020204030204" pitchFamily="34" charset="0"/>
              </a:rPr>
              <a:t>The provision of two or more alternatives in which there is no choice, with no perceived choice.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p>
        </p:txBody>
      </p:sp>
      <p:sp>
        <p:nvSpPr>
          <p:cNvPr id="4" name="Content Placeholder 2">
            <a:extLst>
              <a:ext uri="{FF2B5EF4-FFF2-40B4-BE49-F238E27FC236}">
                <a16:creationId xmlns:a16="http://schemas.microsoft.com/office/drawing/2014/main" id="{C5F85C31-6223-7DC5-F689-F2B2A976FF1D}"/>
              </a:ext>
            </a:extLst>
          </p:cNvPr>
          <p:cNvSpPr txBox="1">
            <a:spLocks/>
          </p:cNvSpPr>
          <p:nvPr/>
        </p:nvSpPr>
        <p:spPr>
          <a:xfrm>
            <a:off x="1076131" y="3433667"/>
            <a:ext cx="8506408" cy="282251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nSpc>
                <a:spcPct val="115000"/>
              </a:lnSpc>
              <a:spcBef>
                <a:spcPts val="0"/>
              </a:spcBef>
              <a:spcAft>
                <a:spcPts val="0"/>
              </a:spcAft>
            </a:pPr>
            <a:r>
              <a:rPr lang="en-US" sz="2000" dirty="0">
                <a:effectLst/>
                <a:latin typeface="Calibri" panose="020F0502020204030204" pitchFamily="34" charset="0"/>
                <a:ea typeface="Arial" panose="020B0604020202020204" pitchFamily="34" charset="0"/>
                <a:cs typeface="Calibri" panose="020F0502020204030204" pitchFamily="34" charset="0"/>
              </a:rPr>
              <a:t>Nichols (1984)outlines five elements of double bind: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At least two people in an important relationship,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The relationship is a repeated pattern,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A primary negative injunction is sent (ex: do not do X),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A secondary injunction is given that conflicts with the first'; but at a higher logical level (ex: injunction enforced by punishment or threat and can be nonverbal),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The person can't leave (escape) the field or comment (a third injunction that prohibits the person to escape).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4190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ED77-12B5-9E60-2020-1E3DF7E23D28}"/>
              </a:ext>
            </a:extLst>
          </p:cNvPr>
          <p:cNvSpPr>
            <a:spLocks noGrp="1"/>
          </p:cNvSpPr>
          <p:nvPr>
            <p:ph type="ctrTitle"/>
          </p:nvPr>
        </p:nvSpPr>
        <p:spPr>
          <a:xfrm>
            <a:off x="4892161" y="217191"/>
            <a:ext cx="5626579" cy="1286219"/>
          </a:xfrm>
        </p:spPr>
        <p:txBody>
          <a:bodyPr/>
          <a:lstStyle/>
          <a:p>
            <a:r>
              <a:rPr lang="en-US" sz="3600" dirty="0"/>
              <a:t>Meet your presenters</a:t>
            </a:r>
          </a:p>
        </p:txBody>
      </p:sp>
      <p:pic>
        <p:nvPicPr>
          <p:cNvPr id="7" name="Picture Placeholder 6" descr="A person holding a book&#10;&#10;Description automatically generated">
            <a:extLst>
              <a:ext uri="{FF2B5EF4-FFF2-40B4-BE49-F238E27FC236}">
                <a16:creationId xmlns:a16="http://schemas.microsoft.com/office/drawing/2014/main" id="{EBE623FD-7415-0F76-C018-3604FA31E286}"/>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1890" t="17470" r="9190" b="25482"/>
          <a:stretch/>
        </p:blipFill>
        <p:spPr>
          <a:xfrm>
            <a:off x="465219" y="1253331"/>
            <a:ext cx="4151313" cy="4351337"/>
          </a:xfrm>
        </p:spPr>
      </p:pic>
      <p:pic>
        <p:nvPicPr>
          <p:cNvPr id="9" name="Picture Placeholder 5" descr="A person smiling for a picture&#10;&#10;Description automatically generated">
            <a:extLst>
              <a:ext uri="{FF2B5EF4-FFF2-40B4-BE49-F238E27FC236}">
                <a16:creationId xmlns:a16="http://schemas.microsoft.com/office/drawing/2014/main" id="{0B0235FD-C788-F159-DFCD-69B130A5A51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saturation sat="33000"/>
                    </a14:imgEffect>
                  </a14:imgLayer>
                </a14:imgProps>
              </a:ext>
            </a:extLst>
          </a:blip>
          <a:srcRect l="14308" t="12850" r="14569" b="25093"/>
          <a:stretch/>
        </p:blipFill>
        <p:spPr>
          <a:xfrm>
            <a:off x="7415214" y="1730098"/>
            <a:ext cx="4041845" cy="4425432"/>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pic>
      <p:sp>
        <p:nvSpPr>
          <p:cNvPr id="10" name="TextBox 9">
            <a:extLst>
              <a:ext uri="{FF2B5EF4-FFF2-40B4-BE49-F238E27FC236}">
                <a16:creationId xmlns:a16="http://schemas.microsoft.com/office/drawing/2014/main" id="{F841FCBE-3E1E-5891-8762-E27572928EDB}"/>
              </a:ext>
            </a:extLst>
          </p:cNvPr>
          <p:cNvSpPr txBox="1"/>
          <p:nvPr/>
        </p:nvSpPr>
        <p:spPr>
          <a:xfrm>
            <a:off x="1225484" y="5693865"/>
            <a:ext cx="2281286" cy="461665"/>
          </a:xfrm>
          <a:prstGeom prst="rect">
            <a:avLst/>
          </a:prstGeom>
          <a:noFill/>
        </p:spPr>
        <p:txBody>
          <a:bodyPr wrap="square" rtlCol="0">
            <a:spAutoFit/>
          </a:bodyPr>
          <a:lstStyle/>
          <a:p>
            <a:r>
              <a:rPr lang="en-US" sz="2400" dirty="0"/>
              <a:t>Dr. Mark </a:t>
            </a:r>
            <a:r>
              <a:rPr lang="en-US" sz="2400" dirty="0" err="1"/>
              <a:t>Carich</a:t>
            </a:r>
            <a:endParaRPr lang="en-US" sz="2400" dirty="0"/>
          </a:p>
        </p:txBody>
      </p:sp>
      <p:sp>
        <p:nvSpPr>
          <p:cNvPr id="11" name="TextBox 10">
            <a:extLst>
              <a:ext uri="{FF2B5EF4-FFF2-40B4-BE49-F238E27FC236}">
                <a16:creationId xmlns:a16="http://schemas.microsoft.com/office/drawing/2014/main" id="{59E651CF-ACBB-ECED-0629-D9F6DA4BF329}"/>
              </a:ext>
            </a:extLst>
          </p:cNvPr>
          <p:cNvSpPr txBox="1"/>
          <p:nvPr/>
        </p:nvSpPr>
        <p:spPr>
          <a:xfrm>
            <a:off x="8134837" y="6244698"/>
            <a:ext cx="2572439" cy="461665"/>
          </a:xfrm>
          <a:prstGeom prst="rect">
            <a:avLst/>
          </a:prstGeom>
          <a:noFill/>
        </p:spPr>
        <p:txBody>
          <a:bodyPr wrap="square" rtlCol="0">
            <a:spAutoFit/>
          </a:bodyPr>
          <a:lstStyle/>
          <a:p>
            <a:r>
              <a:rPr lang="en-US" sz="2400" dirty="0"/>
              <a:t>Dr. Jessie Huebner</a:t>
            </a:r>
          </a:p>
        </p:txBody>
      </p:sp>
    </p:spTree>
    <p:extLst>
      <p:ext uri="{BB962C8B-B14F-4D97-AF65-F5344CB8AC3E}">
        <p14:creationId xmlns:p14="http://schemas.microsoft.com/office/powerpoint/2010/main" val="2710259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3630-C41F-C211-EF53-A2AC9A1DB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EDE968-AC5A-ECD1-5A1F-13459FD4CE2B}"/>
              </a:ext>
            </a:extLst>
          </p:cNvPr>
          <p:cNvSpPr>
            <a:spLocks noGrp="1"/>
          </p:cNvSpPr>
          <p:nvPr>
            <p:ph type="title"/>
          </p:nvPr>
        </p:nvSpPr>
        <p:spPr>
          <a:xfrm>
            <a:off x="457200" y="690880"/>
            <a:ext cx="7931020" cy="876663"/>
          </a:xfrm>
        </p:spPr>
        <p:txBody>
          <a:bodyPr>
            <a:normAutofit/>
          </a:bodyPr>
          <a:lstStyle/>
          <a:p>
            <a:r>
              <a:rPr lang="en-US" sz="3200" dirty="0"/>
              <a:t>Parallel communication tactics</a:t>
            </a:r>
          </a:p>
        </p:txBody>
      </p:sp>
      <p:sp>
        <p:nvSpPr>
          <p:cNvPr id="3" name="Content Placeholder 2">
            <a:extLst>
              <a:ext uri="{FF2B5EF4-FFF2-40B4-BE49-F238E27FC236}">
                <a16:creationId xmlns:a16="http://schemas.microsoft.com/office/drawing/2014/main" id="{84A68C0C-F51D-044C-8241-485DBA9BCB14}"/>
              </a:ext>
            </a:extLst>
          </p:cNvPr>
          <p:cNvSpPr>
            <a:spLocks noGrp="1"/>
          </p:cNvSpPr>
          <p:nvPr>
            <p:ph sz="half" idx="2"/>
          </p:nvPr>
        </p:nvSpPr>
        <p:spPr>
          <a:xfrm>
            <a:off x="457200" y="1675538"/>
            <a:ext cx="10608906" cy="1203650"/>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342900" marR="0" lvl="0" indent="-34290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Arial" panose="020B0604020202020204" pitchFamily="34" charset="0"/>
                <a:cs typeface="Calibri" panose="020F0502020204030204" pitchFamily="34" charset="0"/>
              </a:rPr>
              <a:t>Parallel communication or metaphor is based on providing messages that refer to an element at  one level &amp; to another element at another level, within the same contextual frame.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Arial" panose="020B0604020202020204" pitchFamily="34" charset="0"/>
                <a:cs typeface="Calibri" panose="020F0502020204030204" pitchFamily="34" charset="0"/>
              </a:rPr>
              <a:t>These are symbolic representations, where one element symbolizes another. Examples include:  puns, jokes, stories, images,  analogies, metaphors,…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p>
        </p:txBody>
      </p:sp>
      <p:sp>
        <p:nvSpPr>
          <p:cNvPr id="4" name="Content Placeholder 2">
            <a:extLst>
              <a:ext uri="{FF2B5EF4-FFF2-40B4-BE49-F238E27FC236}">
                <a16:creationId xmlns:a16="http://schemas.microsoft.com/office/drawing/2014/main" id="{41E20016-5DE6-AF35-9951-3DFB0A552CC1}"/>
              </a:ext>
            </a:extLst>
          </p:cNvPr>
          <p:cNvSpPr txBox="1">
            <a:spLocks/>
          </p:cNvSpPr>
          <p:nvPr/>
        </p:nvSpPr>
        <p:spPr>
          <a:xfrm>
            <a:off x="970385" y="3332417"/>
            <a:ext cx="4208106" cy="2527207"/>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gn="ctr">
              <a:lnSpc>
                <a:spcPct val="115000"/>
              </a:lnSpc>
              <a:spcBef>
                <a:spcPts val="0"/>
              </a:spcBef>
              <a:spcAft>
                <a:spcPts val="0"/>
              </a:spcAft>
            </a:pPr>
            <a:r>
              <a:rPr lang="en-US" sz="21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Metaphors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The metaphor is the symbolic representation of meaning from one element to another.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Thus Parallel communication involves communication consisting of symbolic representations, caring knowledge across contexts.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This involves an unconscious search for meaning.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Content Placeholder 2">
            <a:extLst>
              <a:ext uri="{FF2B5EF4-FFF2-40B4-BE49-F238E27FC236}">
                <a16:creationId xmlns:a16="http://schemas.microsoft.com/office/drawing/2014/main" id="{6F570114-3BF0-8771-07E0-1ABE3028E362}"/>
              </a:ext>
            </a:extLst>
          </p:cNvPr>
          <p:cNvSpPr txBox="1">
            <a:spLocks/>
          </p:cNvSpPr>
          <p:nvPr/>
        </p:nvSpPr>
        <p:spPr>
          <a:xfrm>
            <a:off x="5850294" y="2987183"/>
            <a:ext cx="6176865" cy="3684205"/>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gn="ctr">
              <a:lnSpc>
                <a:spcPct val="115000"/>
              </a:lnSpc>
              <a:spcBef>
                <a:spcPts val="0"/>
              </a:spcBef>
              <a:spcAft>
                <a:spcPts val="0"/>
              </a:spcAft>
            </a:pPr>
            <a:r>
              <a:rPr lang="en-US" sz="21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Analogies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This is a form of a metaphor such as, when something is like something else or similar too.  The meaning is transferred unconsciously.  They are similarities.  Examples include:  “your eyes are like a moon”.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There are several Subtypes (O’Hanlon, 1987):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nSpc>
                <a:spcPct val="115000"/>
              </a:lnSpc>
              <a:spcBef>
                <a:spcPts val="0"/>
              </a:spcBef>
              <a:spcAft>
                <a:spcPts val="0"/>
              </a:spcAft>
              <a:buFont typeface="Courier New" panose="02070309020205020404" pitchFamily="49" charset="0"/>
              <a:buChar char="o"/>
              <a:tabLst>
                <a:tab pos="914400" algn="l"/>
              </a:tabLst>
            </a:pPr>
            <a:r>
              <a:rPr lang="en-US" dirty="0">
                <a:effectLst/>
                <a:latin typeface="Calibri" panose="020F0502020204030204" pitchFamily="34" charset="0"/>
                <a:ea typeface="Arial" panose="020B0604020202020204" pitchFamily="34" charset="0"/>
                <a:cs typeface="Calibri" panose="020F0502020204030204" pitchFamily="34" charset="0"/>
              </a:rPr>
              <a:t>Jokes - Used humorously and indirectly to enable the client to accept previously resistant themes.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nSpc>
                <a:spcPct val="115000"/>
              </a:lnSpc>
              <a:spcBef>
                <a:spcPts val="0"/>
              </a:spcBef>
              <a:spcAft>
                <a:spcPts val="0"/>
              </a:spcAft>
              <a:buFont typeface="Courier New" panose="02070309020205020404" pitchFamily="49" charset="0"/>
              <a:buChar char="o"/>
              <a:tabLst>
                <a:tab pos="914400" algn="l"/>
              </a:tabLst>
            </a:pPr>
            <a:r>
              <a:rPr lang="en-US" dirty="0">
                <a:effectLst/>
                <a:latin typeface="Calibri" panose="020F0502020204030204" pitchFamily="34" charset="0"/>
                <a:ea typeface="Arial" panose="020B0604020202020204" pitchFamily="34" charset="0"/>
                <a:cs typeface="Calibri" panose="020F0502020204030204" pitchFamily="34" charset="0"/>
              </a:rPr>
              <a:t>Riddles - Used to challenge clients and reframe situations, that the client is originally opposed to. Other uses include breaking old frames of references, by going beyond.</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nSpc>
                <a:spcPct val="115000"/>
              </a:lnSpc>
              <a:spcBef>
                <a:spcPts val="0"/>
              </a:spcBef>
              <a:spcAft>
                <a:spcPts val="0"/>
              </a:spcAft>
              <a:buFont typeface="Courier New" panose="02070309020205020404" pitchFamily="49" charset="0"/>
              <a:buChar char="o"/>
              <a:tabLst>
                <a:tab pos="914400" algn="l"/>
              </a:tabLst>
            </a:pPr>
            <a:r>
              <a:rPr lang="en-US" dirty="0">
                <a:effectLst/>
                <a:latin typeface="Calibri" panose="020F0502020204030204" pitchFamily="34" charset="0"/>
                <a:ea typeface="Arial" panose="020B0604020202020204" pitchFamily="34" charset="0"/>
                <a:cs typeface="Calibri" panose="020F0502020204030204" pitchFamily="34" charset="0"/>
              </a:rPr>
              <a:t>Puns - O'Hanlon (1987, p.71) states: "Puns were used to surprise or confuse people, to deliver interspersed or suggestions.“ Puns are made of the same words or phrases that may have different meanings.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891540" lvl="2" indent="-342900">
              <a:lnSpc>
                <a:spcPct val="115000"/>
              </a:lnSpc>
              <a:spcBef>
                <a:spcPts val="0"/>
              </a:spcBef>
              <a:spcAft>
                <a:spcPts val="0"/>
              </a:spcAft>
              <a:buFont typeface="Courier New" panose="02070309020205020404" pitchFamily="49" charset="0"/>
              <a:buChar char="o"/>
              <a:tabLst>
                <a:tab pos="914400" algn="l"/>
              </a:tabLst>
            </a:pPr>
            <a:r>
              <a:rPr lang="en-US" dirty="0">
                <a:effectLst/>
                <a:latin typeface="Calibri" panose="020F0502020204030204" pitchFamily="34" charset="0"/>
                <a:ea typeface="Arial" panose="020B0604020202020204" pitchFamily="34" charset="0"/>
                <a:cs typeface="Calibri" panose="020F0502020204030204" pitchFamily="34" charset="0"/>
              </a:rPr>
              <a:t> Stories -used to indirectly suggest different suggestions, directives, references, to evoke abilities, alternatives, etc.</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3151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C6A31-8C56-3CEF-0A79-6B69B4CDE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49D53-9EBF-8A2B-1A76-CC4D84C81B1C}"/>
              </a:ext>
            </a:extLst>
          </p:cNvPr>
          <p:cNvSpPr>
            <a:spLocks noGrp="1"/>
          </p:cNvSpPr>
          <p:nvPr>
            <p:ph type="title"/>
          </p:nvPr>
        </p:nvSpPr>
        <p:spPr/>
        <p:txBody>
          <a:bodyPr>
            <a:normAutofit/>
          </a:bodyPr>
          <a:lstStyle/>
          <a:p>
            <a:r>
              <a:rPr lang="en-US" sz="3200" dirty="0"/>
              <a:t>Additional paradoxical techniques</a:t>
            </a:r>
          </a:p>
        </p:txBody>
      </p:sp>
      <p:sp>
        <p:nvSpPr>
          <p:cNvPr id="3" name="Content Placeholder 2">
            <a:extLst>
              <a:ext uri="{FF2B5EF4-FFF2-40B4-BE49-F238E27FC236}">
                <a16:creationId xmlns:a16="http://schemas.microsoft.com/office/drawing/2014/main" id="{EF2BF8C6-FE00-3557-45E8-4596A5CB51BA}"/>
              </a:ext>
            </a:extLst>
          </p:cNvPr>
          <p:cNvSpPr>
            <a:spLocks noGrp="1"/>
          </p:cNvSpPr>
          <p:nvPr>
            <p:ph sz="half" idx="2"/>
          </p:nvPr>
        </p:nvSpPr>
        <p:spPr>
          <a:xfrm>
            <a:off x="951722" y="2029241"/>
            <a:ext cx="7371083" cy="3633047"/>
          </a:xfrm>
        </p:spPr>
        <p:txBody>
          <a:bodyPr>
            <a:normAutofit/>
          </a:bodyPr>
          <a:lstStyle/>
          <a:p>
            <a:pPr marL="285750" indent="-285750">
              <a:buFont typeface="Arial" panose="020B0604020202020204" pitchFamily="34" charset="0"/>
              <a:buChar char="•"/>
            </a:pPr>
            <a:r>
              <a:rPr lang="en-US" sz="2000" dirty="0"/>
              <a:t>Relabeling</a:t>
            </a:r>
          </a:p>
          <a:p>
            <a:pPr marL="285750" indent="-285750">
              <a:buFont typeface="Arial" panose="020B0604020202020204" pitchFamily="34" charset="0"/>
              <a:buChar char="•"/>
            </a:pPr>
            <a:r>
              <a:rPr lang="en-US" sz="2000" dirty="0"/>
              <a:t>Reframing</a:t>
            </a:r>
          </a:p>
          <a:p>
            <a:pPr marL="285750" indent="-285750">
              <a:buFont typeface="Arial" panose="020B0604020202020204" pitchFamily="34" charset="0"/>
              <a:buChar char="•"/>
            </a:pPr>
            <a:r>
              <a:rPr lang="en-US" sz="2000" dirty="0"/>
              <a:t>De-Framing</a:t>
            </a:r>
          </a:p>
          <a:p>
            <a:pPr marL="285750" indent="-285750">
              <a:buFont typeface="Arial" panose="020B0604020202020204" pitchFamily="34" charset="0"/>
              <a:buChar char="•"/>
            </a:pPr>
            <a:r>
              <a:rPr lang="en-US" sz="2000" dirty="0"/>
              <a:t>Symptom Prescription</a:t>
            </a:r>
          </a:p>
          <a:p>
            <a:pPr marL="285750" indent="-285750">
              <a:buFont typeface="Arial" panose="020B0604020202020204" pitchFamily="34" charset="0"/>
              <a:buChar char="•"/>
            </a:pPr>
            <a:r>
              <a:rPr lang="en-US" sz="2000" dirty="0"/>
              <a:t>Predicting the Symptom or Relapse</a:t>
            </a:r>
          </a:p>
          <a:p>
            <a:pPr marL="285750" indent="-285750">
              <a:buFont typeface="Arial" panose="020B0604020202020204" pitchFamily="34" charset="0"/>
              <a:buChar char="•"/>
            </a:pPr>
            <a:r>
              <a:rPr lang="en-US" sz="2000" dirty="0"/>
              <a:t>Symptom Exaggeration</a:t>
            </a:r>
          </a:p>
        </p:txBody>
      </p:sp>
    </p:spTree>
    <p:extLst>
      <p:ext uri="{BB962C8B-B14F-4D97-AF65-F5344CB8AC3E}">
        <p14:creationId xmlns:p14="http://schemas.microsoft.com/office/powerpoint/2010/main" val="5472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3360-8BFA-6730-87DF-DAC1DE324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5BB62-EF73-6D24-D8EE-EFBBF1DCBE7C}"/>
              </a:ext>
            </a:extLst>
          </p:cNvPr>
          <p:cNvSpPr>
            <a:spLocks noGrp="1"/>
          </p:cNvSpPr>
          <p:nvPr>
            <p:ph type="title"/>
          </p:nvPr>
        </p:nvSpPr>
        <p:spPr>
          <a:xfrm>
            <a:off x="279919" y="457199"/>
            <a:ext cx="11840546" cy="998377"/>
          </a:xfrm>
        </p:spPr>
        <p:txBody>
          <a:bodyPr>
            <a:normAutofit/>
          </a:bodyPr>
          <a:lstStyle/>
          <a:p>
            <a:r>
              <a:rPr lang="en-US" sz="3200" dirty="0"/>
              <a:t>Hypnotic techniques</a:t>
            </a:r>
          </a:p>
        </p:txBody>
      </p:sp>
      <p:sp>
        <p:nvSpPr>
          <p:cNvPr id="3" name="Content Placeholder 2">
            <a:extLst>
              <a:ext uri="{FF2B5EF4-FFF2-40B4-BE49-F238E27FC236}">
                <a16:creationId xmlns:a16="http://schemas.microsoft.com/office/drawing/2014/main" id="{E2E245CA-BCBD-B779-E04D-5D3C20CDB52C}"/>
              </a:ext>
            </a:extLst>
          </p:cNvPr>
          <p:cNvSpPr>
            <a:spLocks noGrp="1"/>
          </p:cNvSpPr>
          <p:nvPr>
            <p:ph sz="half" idx="13"/>
          </p:nvPr>
        </p:nvSpPr>
        <p:spPr>
          <a:xfrm>
            <a:off x="1721497" y="1530138"/>
            <a:ext cx="6419461" cy="1411540"/>
          </a:xfrm>
          <a:prstGeom prst="round2Diag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marR="0" indent="0">
              <a:lnSpc>
                <a:spcPct val="115000"/>
              </a:lnSpc>
              <a:spcBef>
                <a:spcPts val="0"/>
              </a:spcBef>
              <a:spcAft>
                <a:spcPts val="0"/>
              </a:spcAft>
              <a:buNone/>
            </a:pPr>
            <a:r>
              <a:rPr lang="en-US" sz="1800" dirty="0">
                <a:effectLst/>
                <a:latin typeface="Calibri" panose="020F0502020204030204" pitchFamily="34" charset="0"/>
                <a:ea typeface="Arial" panose="020B0604020202020204" pitchFamily="34" charset="0"/>
                <a:cs typeface="Calibri" panose="020F0502020204030204" pitchFamily="34" charset="0"/>
              </a:rPr>
              <a:t>Why Emphasis on the Unconscious?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The unconscious is a key component of the human condition.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We operate out of the unconscious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cs typeface="Calibri" panose="020F0502020204030204" pitchFamily="34" charset="0"/>
              </a:rPr>
              <a:t>It seems that the deepest levels &amp; most effective change occurs.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1E5843A-24D6-40F1-54E8-E6EF0D89B3CC}"/>
              </a:ext>
            </a:extLst>
          </p:cNvPr>
          <p:cNvSpPr>
            <a:spLocks noGrp="1"/>
          </p:cNvSpPr>
          <p:nvPr>
            <p:ph sz="half" idx="2"/>
          </p:nvPr>
        </p:nvSpPr>
        <p:spPr>
          <a:xfrm>
            <a:off x="564501" y="3396343"/>
            <a:ext cx="9433249" cy="2923920"/>
          </a:xfrm>
        </p:spPr>
        <p:txBody>
          <a:bodyPr>
            <a:normAutofit/>
          </a:bodyPr>
          <a:lstStyle/>
          <a:p>
            <a:pPr marL="0" marR="0" algn="just">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cs typeface="Calibri" panose="020F0502020204030204" pitchFamily="34" charset="0"/>
              </a:rPr>
              <a:t>Hypnotic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Focusing (fixated) Attention on a selected stimulus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Interrupts or disrupts current/previous mental process as one focuses on selected stimulus creating another reality.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Refocusing/focusing attention on selected stimuli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Pauses current focus &amp; suspending immediate attention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Creates a disconnected detached state or dissociative state (a state bound trance state) thus opens access to the unconscious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7512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F222-5EC1-EA73-A995-2CEC1CFF1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19530-6DEB-A4AE-F493-888D449D381B}"/>
              </a:ext>
            </a:extLst>
          </p:cNvPr>
          <p:cNvSpPr>
            <a:spLocks noGrp="1"/>
          </p:cNvSpPr>
          <p:nvPr>
            <p:ph type="title"/>
          </p:nvPr>
        </p:nvSpPr>
        <p:spPr>
          <a:xfrm>
            <a:off x="457200" y="690880"/>
            <a:ext cx="11267440" cy="830010"/>
          </a:xfrm>
        </p:spPr>
        <p:txBody>
          <a:bodyPr>
            <a:normAutofit/>
          </a:bodyPr>
          <a:lstStyle/>
          <a:p>
            <a:r>
              <a:rPr lang="en-US" sz="3600" dirty="0"/>
              <a:t>Imagery</a:t>
            </a:r>
          </a:p>
        </p:txBody>
      </p:sp>
      <p:sp>
        <p:nvSpPr>
          <p:cNvPr id="3" name="Content Placeholder 2">
            <a:extLst>
              <a:ext uri="{FF2B5EF4-FFF2-40B4-BE49-F238E27FC236}">
                <a16:creationId xmlns:a16="http://schemas.microsoft.com/office/drawing/2014/main" id="{C4B87990-F8D3-5BFF-D746-97FAC260E7F7}"/>
              </a:ext>
            </a:extLst>
          </p:cNvPr>
          <p:cNvSpPr>
            <a:spLocks noGrp="1"/>
          </p:cNvSpPr>
          <p:nvPr>
            <p:ph sz="half" idx="2"/>
          </p:nvPr>
        </p:nvSpPr>
        <p:spPr>
          <a:xfrm>
            <a:off x="783772" y="1707502"/>
            <a:ext cx="10860833" cy="4749281"/>
          </a:xfrm>
        </p:spPr>
        <p:txBody>
          <a:bodyPr>
            <a:normAutofit fontScale="85000" lnSpcReduction="10000"/>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Imagery is the internal visualization of something within one’s mind.  For the best results one can use all the sensory modalities.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Imagery - Imagery was originally a visualizing process, but may now be considered more of an envisioning process,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Araoz (1982)  claims that all mental representations of stimuli are images, This includes all sensory modes, perceptions, cognitions, etc.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When constructing imagery techniques, it is emphasized to use weave all sensory modes into it (auditory,  kinesthetic, olfactory, taste and visual),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Imagery may be guided or nonstructured,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Internal mental representation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Often referred to as internal visualization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An envisioning process involving all sensory modalities (visual, auditory, kinesthetic, smell or olfactory, taste)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Interrelated with hypnosis &amp;/or intervention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Originally imagery was defined as an interval visualizing process within the mind vs. a symbolic envisioning process utilizing all sensory modalities (</a:t>
            </a:r>
            <a:r>
              <a:rPr lang="en-US" sz="1800" dirty="0" err="1">
                <a:effectLst/>
                <a:latin typeface="Calibri" panose="020F0502020204030204" pitchFamily="34" charset="0"/>
                <a:ea typeface="Arial" panose="020B0604020202020204" pitchFamily="34" charset="0"/>
                <a:cs typeface="Calibri" panose="020F0502020204030204" pitchFamily="34" charset="0"/>
              </a:rPr>
              <a:t>Aroaz</a:t>
            </a:r>
            <a:r>
              <a:rPr lang="en-US" sz="1800" dirty="0">
                <a:effectLst/>
                <a:latin typeface="Calibri" panose="020F0502020204030204" pitchFamily="34" charset="0"/>
                <a:ea typeface="Arial" panose="020B0604020202020204" pitchFamily="34" charset="0"/>
                <a:cs typeface="Calibri" panose="020F0502020204030204" pitchFamily="34" charset="0"/>
              </a:rPr>
              <a:t>, 1982). </a:t>
            </a:r>
            <a:r>
              <a:rPr lang="en-US" sz="1800" dirty="0" err="1">
                <a:effectLst/>
                <a:latin typeface="Calibri" panose="020F0502020204030204" pitchFamily="34" charset="0"/>
                <a:ea typeface="Arial" panose="020B0604020202020204" pitchFamily="34" charset="0"/>
                <a:cs typeface="Calibri" panose="020F0502020204030204" pitchFamily="34" charset="0"/>
              </a:rPr>
              <a:t>Aroaz</a:t>
            </a:r>
            <a:r>
              <a:rPr lang="en-US" sz="1800" dirty="0">
                <a:effectLst/>
                <a:latin typeface="Calibri" panose="020F0502020204030204" pitchFamily="34" charset="0"/>
                <a:ea typeface="Arial" panose="020B0604020202020204" pitchFamily="34" charset="0"/>
                <a:cs typeface="Calibri" panose="020F0502020204030204" pitchFamily="34" charset="0"/>
              </a:rPr>
              <a:t> (1982) indicates imagery as an interval mental representation.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Imagination is a fantasy imagery often consisting of a pretend world.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Imagery is a process with multiple variations providing excellent access into the unconscious process creating a state of mindfulness. It is often a component of both meditative, hypnotic, and mindful states.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Arial" panose="020B0604020202020204" pitchFamily="34" charset="0"/>
                <a:cs typeface="Calibri" panose="020F0502020204030204" pitchFamily="34" charset="0"/>
              </a:rPr>
              <a:t>Finally, imagery is used in a variety of therapeutic interventions ranging from cognitive, behavioral, Gestalt, Adlerian, and many more. (</a:t>
            </a:r>
            <a:r>
              <a:rPr lang="en-US" sz="1800" dirty="0" err="1">
                <a:effectLst/>
                <a:latin typeface="Calibri" panose="020F0502020204030204" pitchFamily="34" charset="0"/>
                <a:ea typeface="Arial" panose="020B0604020202020204" pitchFamily="34" charset="0"/>
                <a:cs typeface="Calibri" panose="020F0502020204030204" pitchFamily="34" charset="0"/>
              </a:rPr>
              <a:t>Corsini</a:t>
            </a:r>
            <a:r>
              <a:rPr lang="en-US" sz="1800" dirty="0">
                <a:effectLst/>
                <a:latin typeface="Calibri" panose="020F0502020204030204" pitchFamily="34" charset="0"/>
                <a:ea typeface="Arial" panose="020B0604020202020204" pitchFamily="34" charset="0"/>
                <a:cs typeface="Calibri" panose="020F0502020204030204" pitchFamily="34" charset="0"/>
              </a:rPr>
              <a:t>, 1979; </a:t>
            </a:r>
            <a:r>
              <a:rPr lang="en-US" sz="1800" dirty="0" err="1">
                <a:effectLst/>
                <a:latin typeface="Calibri" panose="020F0502020204030204" pitchFamily="34" charset="0"/>
                <a:ea typeface="Arial" panose="020B0604020202020204" pitchFamily="34" charset="0"/>
                <a:cs typeface="Calibri" panose="020F0502020204030204" pitchFamily="34" charset="0"/>
              </a:rPr>
              <a:t>Bellack</a:t>
            </a:r>
            <a:r>
              <a:rPr lang="en-US" sz="1800" dirty="0">
                <a:effectLst/>
                <a:latin typeface="Calibri" panose="020F0502020204030204" pitchFamily="34" charset="0"/>
                <a:ea typeface="Arial" panose="020B0604020202020204" pitchFamily="34" charset="0"/>
                <a:cs typeface="Calibri" panose="020F0502020204030204" pitchFamily="34" charset="0"/>
              </a:rPr>
              <a:t>, 1985).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67164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2E38-F268-DF2A-C767-19461C6EA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8C7F7-F575-DCFD-4303-27907A252593}"/>
              </a:ext>
            </a:extLst>
          </p:cNvPr>
          <p:cNvSpPr>
            <a:spLocks noGrp="1"/>
          </p:cNvSpPr>
          <p:nvPr>
            <p:ph type="title"/>
          </p:nvPr>
        </p:nvSpPr>
        <p:spPr>
          <a:xfrm>
            <a:off x="462280" y="858831"/>
            <a:ext cx="11267440" cy="718042"/>
          </a:xfrm>
        </p:spPr>
        <p:txBody>
          <a:bodyPr>
            <a:normAutofit/>
          </a:bodyPr>
          <a:lstStyle/>
          <a:p>
            <a:r>
              <a:rPr lang="en-US" sz="3600" dirty="0"/>
              <a:t>Mindfulness</a:t>
            </a:r>
          </a:p>
        </p:txBody>
      </p:sp>
      <p:sp>
        <p:nvSpPr>
          <p:cNvPr id="3" name="Content Placeholder 2">
            <a:extLst>
              <a:ext uri="{FF2B5EF4-FFF2-40B4-BE49-F238E27FC236}">
                <a16:creationId xmlns:a16="http://schemas.microsoft.com/office/drawing/2014/main" id="{CF8D1A7B-9D44-B4A5-A379-8F6E6047555E}"/>
              </a:ext>
            </a:extLst>
          </p:cNvPr>
          <p:cNvSpPr>
            <a:spLocks noGrp="1"/>
          </p:cNvSpPr>
          <p:nvPr>
            <p:ph sz="half" idx="2"/>
          </p:nvPr>
        </p:nvSpPr>
        <p:spPr>
          <a:xfrm>
            <a:off x="531845" y="1763486"/>
            <a:ext cx="11267440" cy="4049485"/>
          </a:xfrm>
        </p:spPr>
        <p:txBody>
          <a:bodyPr>
            <a:normAutofit fontScale="92500" lnSpcReduction="10000"/>
          </a:bodyPr>
          <a:lstStyle/>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Arial" panose="020B0604020202020204" pitchFamily="34" charset="0"/>
                <a:cs typeface="Calibri" panose="020F0502020204030204" pitchFamily="34" charset="0"/>
              </a:rPr>
              <a:t>Mindfulness is defined as the ability to focus one's attention on the present moment non-judgmentally.  This mechanism draws into emotional regulation and distress tolerance and allows individuals to experience various thoughts, emotions, and mental processes without judgment or being caught up in them.  (</a:t>
            </a:r>
            <a:r>
              <a:rPr lang="en-US" sz="1800" dirty="0" err="1">
                <a:effectLst/>
                <a:latin typeface="Calibri" panose="020F0502020204030204" pitchFamily="34" charset="0"/>
                <a:ea typeface="Arial" panose="020B0604020202020204" pitchFamily="34" charset="0"/>
                <a:cs typeface="Calibri" panose="020F0502020204030204" pitchFamily="34" charset="0"/>
              </a:rPr>
              <a:t>Duris</a:t>
            </a:r>
            <a:r>
              <a:rPr lang="en-US" sz="1800" dirty="0">
                <a:effectLst/>
                <a:latin typeface="Calibri" panose="020F0502020204030204" pitchFamily="34" charset="0"/>
                <a:ea typeface="Arial" panose="020B0604020202020204" pitchFamily="34" charset="0"/>
                <a:cs typeface="Calibri" panose="020F0502020204030204" pitchFamily="34" charset="0"/>
              </a:rPr>
              <a:t> &amp; Wolf, 2024, p.10).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Mindfulness is typically defined as focused attention with suspended judgment (Burdick, 2013) and acceptance of immediate present reality or experience (Reeds, 2015).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Reeds specifically states, “It is the practice of being aware in the present moment” (p. xi) and “Mindfulness can be defined as the ability to be present with your experience without judgment. It is the capacity to witness your thoughts and sensations with curiosity during both ordinary moments and dramatic ones… your awareness of the here and now” (p. xvi). It is “the opposite of being on autopilot, where we are unaware of our moment-to-moment experiences” (Colbert, 2015, p. 10).  Mindfulness can be viewed in terms of multiple levels and pathways, which may share similar characteristics but differ in their depth.</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Focusing on a selected stimulus creates a dissociative state or response at some level. A dissociative state is a sense of detachment at one level, while at another level one’s consciousness remains in external reality (O’Hanlon, 1987;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Yapko</a:t>
            </a:r>
            <a:r>
              <a:rPr lang="en-US" sz="1800" dirty="0">
                <a:effectLst/>
                <a:latin typeface="Calibri" panose="020F0502020204030204" pitchFamily="34" charset="0"/>
                <a:ea typeface="Times New Roman" panose="02020603050405020304" pitchFamily="18" charset="0"/>
                <a:cs typeface="Calibri" panose="020F0502020204030204" pitchFamily="34" charset="0"/>
              </a:rPr>
              <a:t>, 1995).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900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ADF8-5418-58DC-970D-C92F21E10118}"/>
              </a:ext>
            </a:extLst>
          </p:cNvPr>
          <p:cNvSpPr>
            <a:spLocks noGrp="1"/>
          </p:cNvSpPr>
          <p:nvPr>
            <p:ph type="ctrTitle"/>
          </p:nvPr>
        </p:nvSpPr>
        <p:spPr/>
        <p:txBody>
          <a:bodyPr/>
          <a:lstStyle/>
          <a:p>
            <a:r>
              <a:rPr lang="en-US" dirty="0"/>
              <a:t>Group activity</a:t>
            </a:r>
          </a:p>
        </p:txBody>
      </p:sp>
      <p:pic>
        <p:nvPicPr>
          <p:cNvPr id="6" name="Picture Placeholder 5" descr="A group of people standing around each other&#10;&#10;Description automatically generated">
            <a:extLst>
              <a:ext uri="{FF2B5EF4-FFF2-40B4-BE49-F238E27FC236}">
                <a16:creationId xmlns:a16="http://schemas.microsoft.com/office/drawing/2014/main" id="{0271CE6A-D4DB-2797-81D0-2AC8D2BED5EB}"/>
              </a:ext>
            </a:extLst>
          </p:cNvPr>
          <p:cNvPicPr>
            <a:picLocks noGrp="1" noChangeAspect="1"/>
          </p:cNvPicPr>
          <p:nvPr>
            <p:ph type="pic" sz="quarter" idx="13"/>
          </p:nvPr>
        </p:nvPicPr>
        <p:blipFill>
          <a:blip r:embed="rId2"/>
          <a:srcRect t="13505" b="13505"/>
          <a:stretch>
            <a:fillRect/>
          </a:stretch>
        </p:blipFill>
        <p:spPr>
          <a:xfrm>
            <a:off x="319673" y="590782"/>
            <a:ext cx="5491113" cy="6012241"/>
          </a:xfrm>
        </p:spPr>
      </p:pic>
      <p:sp>
        <p:nvSpPr>
          <p:cNvPr id="4" name="Content Placeholder 3">
            <a:extLst>
              <a:ext uri="{FF2B5EF4-FFF2-40B4-BE49-F238E27FC236}">
                <a16:creationId xmlns:a16="http://schemas.microsoft.com/office/drawing/2014/main" id="{A03A525A-BB6C-F848-11DC-B284CFFF5F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1335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4C39-B6FE-1ECF-162F-9C7A1EC80D84}"/>
              </a:ext>
            </a:extLst>
          </p:cNvPr>
          <p:cNvSpPr>
            <a:spLocks noGrp="1"/>
          </p:cNvSpPr>
          <p:nvPr>
            <p:ph type="ctrTitle"/>
          </p:nvPr>
        </p:nvSpPr>
        <p:spPr/>
        <p:txBody>
          <a:bodyPr/>
          <a:lstStyle/>
          <a:p>
            <a:r>
              <a:rPr lang="en-US" sz="3200" dirty="0"/>
              <a:t>Potential issues</a:t>
            </a:r>
          </a:p>
        </p:txBody>
      </p:sp>
      <p:pic>
        <p:nvPicPr>
          <p:cNvPr id="6" name="Picture Placeholder 5" descr="A group of people sitting in chairs&#10;&#10;Description automatically generated">
            <a:extLst>
              <a:ext uri="{FF2B5EF4-FFF2-40B4-BE49-F238E27FC236}">
                <a16:creationId xmlns:a16="http://schemas.microsoft.com/office/drawing/2014/main" id="{FEA17066-E805-3675-6862-CE5273D333C5}"/>
              </a:ext>
            </a:extLst>
          </p:cNvPr>
          <p:cNvPicPr>
            <a:picLocks noGrp="1" noChangeAspect="1"/>
          </p:cNvPicPr>
          <p:nvPr>
            <p:ph type="pic" sz="quarter" idx="13"/>
          </p:nvPr>
        </p:nvPicPr>
        <p:blipFill>
          <a:blip r:embed="rId2"/>
          <a:srcRect l="6132" r="6132"/>
          <a:stretch>
            <a:fillRect/>
          </a:stretch>
        </p:blipFill>
        <p:spPr/>
      </p:pic>
    </p:spTree>
    <p:extLst>
      <p:ext uri="{BB962C8B-B14F-4D97-AF65-F5344CB8AC3E}">
        <p14:creationId xmlns:p14="http://schemas.microsoft.com/office/powerpoint/2010/main" val="3732731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08DE-3756-5D3C-40C3-499E025A96F9}"/>
              </a:ext>
            </a:extLst>
          </p:cNvPr>
          <p:cNvSpPr>
            <a:spLocks noGrp="1"/>
          </p:cNvSpPr>
          <p:nvPr>
            <p:ph type="title"/>
          </p:nvPr>
        </p:nvSpPr>
        <p:spPr>
          <a:xfrm>
            <a:off x="457200" y="699149"/>
            <a:ext cx="11267440" cy="676884"/>
          </a:xfrm>
        </p:spPr>
        <p:txBody>
          <a:bodyPr>
            <a:normAutofit/>
          </a:bodyPr>
          <a:lstStyle/>
          <a:p>
            <a:r>
              <a:rPr lang="en-US" sz="3200" dirty="0"/>
              <a:t>Transference &amp; countertransference </a:t>
            </a:r>
          </a:p>
        </p:txBody>
      </p:sp>
      <p:sp>
        <p:nvSpPr>
          <p:cNvPr id="3" name="Content Placeholder 2">
            <a:extLst>
              <a:ext uri="{FF2B5EF4-FFF2-40B4-BE49-F238E27FC236}">
                <a16:creationId xmlns:a16="http://schemas.microsoft.com/office/drawing/2014/main" id="{186BBE9E-03D4-E1FC-B7C3-4190496040CC}"/>
              </a:ext>
            </a:extLst>
          </p:cNvPr>
          <p:cNvSpPr>
            <a:spLocks noGrp="1"/>
          </p:cNvSpPr>
          <p:nvPr>
            <p:ph sz="half" idx="13"/>
          </p:nvPr>
        </p:nvSpPr>
        <p:spPr>
          <a:xfrm>
            <a:off x="6565642" y="1828800"/>
            <a:ext cx="5573072" cy="4935894"/>
          </a:xfrm>
        </p:spPr>
        <p:txBody>
          <a:bodyPr>
            <a:normAutofit lnSpcReduction="10000"/>
          </a:bodyPr>
          <a:lstStyle/>
          <a:p>
            <a:pPr marL="0" marR="0" lvl="0" indent="0">
              <a:lnSpc>
                <a:spcPct val="115000"/>
              </a:lnSpc>
              <a:spcBef>
                <a:spcPts val="0"/>
              </a:spcBef>
              <a:spcAft>
                <a:spcPts val="0"/>
              </a:spcAft>
              <a:buNone/>
              <a:tabLst>
                <a:tab pos="4572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8 specific types or patterns of countertransference </a:t>
            </a:r>
            <a:r>
              <a:rPr lang="en-US" sz="1600" dirty="0">
                <a:effectLst/>
                <a:latin typeface="Calibri" panose="020F0502020204030204" pitchFamily="34" charset="0"/>
                <a:ea typeface="Times New Roman" panose="02020603050405020304" pitchFamily="18" charset="0"/>
                <a:cs typeface="Calibri" panose="020F0502020204030204" pitchFamily="34" charset="0"/>
              </a:rPr>
              <a:t>(Watkins, 1986):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Complimentary- responses that support movements towards goals.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Antagonistic-hostile or negative responses that disrupt therapeutic processes.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Parallel- responses that support or are in agreement with the client.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Tangential-triggering of unrelated responses or thoughts.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Overprotective- over nurturing by smothering or blurring boundaries (enmeshed).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Benign- therapist has an intense need to be liked by the client.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Rejecting- therapist rejects client out of fear or demand by others.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Times New Roman" panose="02020603050405020304" pitchFamily="18" charset="0"/>
              <a:buChar char="•"/>
              <a:tabLst>
                <a:tab pos="91440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Hostile- intense anger or destructive hostile feelings towards the client.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p>
        </p:txBody>
      </p:sp>
      <p:sp>
        <p:nvSpPr>
          <p:cNvPr id="4" name="Content Placeholder 3">
            <a:extLst>
              <a:ext uri="{FF2B5EF4-FFF2-40B4-BE49-F238E27FC236}">
                <a16:creationId xmlns:a16="http://schemas.microsoft.com/office/drawing/2014/main" id="{19C1C829-BCB4-10FE-679D-36A4C498CA33}"/>
              </a:ext>
            </a:extLst>
          </p:cNvPr>
          <p:cNvSpPr>
            <a:spLocks noGrp="1"/>
          </p:cNvSpPr>
          <p:nvPr>
            <p:ph sz="half" idx="2"/>
          </p:nvPr>
        </p:nvSpPr>
        <p:spPr>
          <a:xfrm>
            <a:off x="756197" y="2477440"/>
            <a:ext cx="5007013" cy="1182807"/>
          </a:xfrm>
          <a:prstGeom prst="roundRect">
            <a:avLst/>
          </a:prstGeo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2200" dirty="0"/>
              <a:t>Transference</a:t>
            </a:r>
          </a:p>
          <a:p>
            <a:pPr marL="285750" indent="-285750">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T</a:t>
            </a:r>
            <a:r>
              <a:rPr lang="en-US" sz="2200" dirty="0">
                <a:effectLst/>
                <a:latin typeface="Calibri" panose="020F0502020204030204" pitchFamily="34" charset="0"/>
                <a:ea typeface="Times New Roman" panose="02020603050405020304" pitchFamily="18" charset="0"/>
                <a:cs typeface="Calibri" panose="020F0502020204030204" pitchFamily="34" charset="0"/>
              </a:rPr>
              <a:t>he projection of internal material by the client onto the therapist, within a therapeutic relationship.  Usually involves unresolved issues with emotional content.</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Content Placeholder 3">
            <a:extLst>
              <a:ext uri="{FF2B5EF4-FFF2-40B4-BE49-F238E27FC236}">
                <a16:creationId xmlns:a16="http://schemas.microsoft.com/office/drawing/2014/main" id="{0261DFC2-48A2-27C1-ACED-21EEEB50CA86}"/>
              </a:ext>
            </a:extLst>
          </p:cNvPr>
          <p:cNvSpPr txBox="1">
            <a:spLocks/>
          </p:cNvSpPr>
          <p:nvPr/>
        </p:nvSpPr>
        <p:spPr>
          <a:xfrm>
            <a:off x="522515" y="3841961"/>
            <a:ext cx="6211078" cy="1558212"/>
          </a:xfrm>
          <a:prstGeom prst="round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85000" lnSpcReduction="1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Countertransference</a:t>
            </a: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rPr>
              <a:t>C</a:t>
            </a:r>
            <a:r>
              <a:rPr lang="en-US" sz="1800" dirty="0">
                <a:effectLst/>
                <a:latin typeface="Calibri" panose="020F0502020204030204" pitchFamily="34" charset="0"/>
                <a:ea typeface="Times New Roman" panose="02020603050405020304" pitchFamily="18" charset="0"/>
              </a:rPr>
              <a:t>linician’s response to a client’s transference. Transference is a normal and accepted part of therapeutic process; however, clinician’s are responsible for monitoring their countertransference so they remain objective in work and do not harm the client. </a:t>
            </a:r>
            <a:endParaRPr lang="en-US" dirty="0"/>
          </a:p>
        </p:txBody>
      </p:sp>
    </p:spTree>
    <p:extLst>
      <p:ext uri="{BB962C8B-B14F-4D97-AF65-F5344CB8AC3E}">
        <p14:creationId xmlns:p14="http://schemas.microsoft.com/office/powerpoint/2010/main" val="265556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E6EB-FEB5-49A7-DFB8-F1A8938CB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C0CB5-174F-0C89-6B14-D80A23E37BA4}"/>
              </a:ext>
            </a:extLst>
          </p:cNvPr>
          <p:cNvSpPr>
            <a:spLocks noGrp="1"/>
          </p:cNvSpPr>
          <p:nvPr>
            <p:ph type="title"/>
          </p:nvPr>
        </p:nvSpPr>
        <p:spPr/>
        <p:txBody>
          <a:bodyPr>
            <a:normAutofit/>
          </a:bodyPr>
          <a:lstStyle/>
          <a:p>
            <a:r>
              <a:rPr lang="en-US" sz="3200" dirty="0"/>
              <a:t>Dealing with tension</a:t>
            </a:r>
          </a:p>
        </p:txBody>
      </p:sp>
      <p:sp>
        <p:nvSpPr>
          <p:cNvPr id="3" name="Content Placeholder 2">
            <a:extLst>
              <a:ext uri="{FF2B5EF4-FFF2-40B4-BE49-F238E27FC236}">
                <a16:creationId xmlns:a16="http://schemas.microsoft.com/office/drawing/2014/main" id="{B26D49F9-1240-1E02-F761-11E8888B9F95}"/>
              </a:ext>
            </a:extLst>
          </p:cNvPr>
          <p:cNvSpPr>
            <a:spLocks noGrp="1"/>
          </p:cNvSpPr>
          <p:nvPr>
            <p:ph sz="half" idx="2"/>
          </p:nvPr>
        </p:nvSpPr>
        <p:spPr/>
        <p:txBody>
          <a:bodyPr>
            <a:normAutofit lnSpcReduction="10000"/>
          </a:bodyPr>
          <a:lstStyle/>
          <a:p>
            <a:pPr marL="285750" indent="-285750">
              <a:buFont typeface="Arial" panose="020B0604020202020204" pitchFamily="34" charset="0"/>
              <a:buChar char="•"/>
            </a:pPr>
            <a:r>
              <a:rPr lang="en-US" dirty="0"/>
              <a:t>Acknowledge rather than ignore. May postpone dealing with it at beginning until group has become more solid.</a:t>
            </a:r>
          </a:p>
          <a:p>
            <a:pPr marL="285750" indent="-285750">
              <a:buFont typeface="Arial" panose="020B0604020202020204" pitchFamily="34" charset="0"/>
              <a:buChar char="•"/>
            </a:pPr>
            <a:r>
              <a:rPr lang="en-US" dirty="0"/>
              <a:t>Illuminate the process with meta-comments</a:t>
            </a:r>
          </a:p>
          <a:p>
            <a:pPr marL="285750" indent="-285750">
              <a:buFont typeface="Arial" panose="020B0604020202020204" pitchFamily="34" charset="0"/>
              <a:buChar char="•"/>
            </a:pPr>
            <a:r>
              <a:rPr lang="en-US" dirty="0"/>
              <a:t>Avoid responding with sarcasm</a:t>
            </a:r>
          </a:p>
          <a:p>
            <a:pPr marL="285750" indent="-285750">
              <a:buFont typeface="Arial" panose="020B0604020202020204" pitchFamily="34" charset="0"/>
              <a:buChar char="•"/>
            </a:pPr>
            <a:r>
              <a:rPr lang="en-US" dirty="0"/>
              <a:t>State your observations and hunches in a tentative way</a:t>
            </a:r>
          </a:p>
          <a:p>
            <a:pPr marL="285750" indent="-285750">
              <a:buFont typeface="Arial" panose="020B0604020202020204" pitchFamily="34" charset="0"/>
              <a:buChar char="•"/>
            </a:pPr>
            <a:r>
              <a:rPr lang="en-US" dirty="0"/>
              <a:t>Encourage members to talk about their worries about bringing up topics</a:t>
            </a:r>
          </a:p>
          <a:p>
            <a:pPr marL="285750" indent="-285750">
              <a:buFont typeface="Arial" panose="020B0604020202020204" pitchFamily="34" charset="0"/>
              <a:buChar char="•"/>
            </a:pPr>
            <a:r>
              <a:rPr lang="en-US" dirty="0"/>
              <a:t>Reflective Writing</a:t>
            </a:r>
          </a:p>
          <a:p>
            <a:pPr marL="285750" indent="-285750">
              <a:buFont typeface="Arial" panose="020B0604020202020204" pitchFamily="34" charset="0"/>
              <a:buChar char="•"/>
            </a:pPr>
            <a:r>
              <a:rPr lang="en-US" dirty="0"/>
              <a:t>Encourage members to explore a resistance  – don’t demand they give up a particular “resistive” behavior</a:t>
            </a:r>
          </a:p>
          <a:p>
            <a:pPr marL="285750" indent="-285750">
              <a:buFont typeface="Arial" panose="020B0604020202020204" pitchFamily="34" charset="0"/>
              <a:buChar char="•"/>
            </a:pPr>
            <a:r>
              <a:rPr lang="en-US" dirty="0"/>
              <a:t>Lean into conflict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88828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1135-AEA2-4BB8-848B-541D535919D1}"/>
              </a:ext>
            </a:extLst>
          </p:cNvPr>
          <p:cNvSpPr>
            <a:spLocks noGrp="1"/>
          </p:cNvSpPr>
          <p:nvPr>
            <p:ph type="title"/>
          </p:nvPr>
        </p:nvSpPr>
        <p:spPr/>
        <p:txBody>
          <a:bodyPr>
            <a:normAutofit/>
          </a:bodyPr>
          <a:lstStyle/>
          <a:p>
            <a:r>
              <a:rPr lang="en-US" sz="3200" dirty="0"/>
              <a:t>Dealing with </a:t>
            </a:r>
            <a:br>
              <a:rPr lang="en-US" sz="3200" dirty="0"/>
            </a:br>
            <a:r>
              <a:rPr lang="en-US" sz="3200" dirty="0"/>
              <a:t>Resistance Therapeutically</a:t>
            </a:r>
          </a:p>
        </p:txBody>
      </p:sp>
      <p:sp>
        <p:nvSpPr>
          <p:cNvPr id="3" name="Content Placeholder 2">
            <a:extLst>
              <a:ext uri="{FF2B5EF4-FFF2-40B4-BE49-F238E27FC236}">
                <a16:creationId xmlns:a16="http://schemas.microsoft.com/office/drawing/2014/main" id="{55EF3E91-A7B3-41F6-B5A1-0A86F54A991C}"/>
              </a:ext>
            </a:extLst>
          </p:cNvPr>
          <p:cNvSpPr>
            <a:spLocks noGrp="1"/>
          </p:cNvSpPr>
          <p:nvPr>
            <p:ph idx="1"/>
          </p:nvPr>
        </p:nvSpPr>
        <p:spPr>
          <a:xfrm>
            <a:off x="1451579" y="2165021"/>
            <a:ext cx="9603275" cy="3866594"/>
          </a:xfrm>
        </p:spPr>
        <p:txBody>
          <a:bodyPr/>
          <a:lstStyle/>
          <a:p>
            <a:pPr>
              <a:lnSpc>
                <a:spcPct val="110000"/>
              </a:lnSpc>
            </a:pPr>
            <a:r>
              <a:rPr lang="en-US" dirty="0"/>
              <a:t>Don’t label all hesitations as a sign of resistance</a:t>
            </a:r>
          </a:p>
          <a:p>
            <a:pPr>
              <a:lnSpc>
                <a:spcPct val="110000"/>
              </a:lnSpc>
            </a:pPr>
            <a:r>
              <a:rPr lang="en-US" dirty="0"/>
              <a:t>Respect resistance – Realize that member resistance may be serving a function</a:t>
            </a:r>
          </a:p>
          <a:p>
            <a:pPr>
              <a:lnSpc>
                <a:spcPct val="110000"/>
              </a:lnSpc>
            </a:pPr>
            <a:r>
              <a:rPr lang="en-US" dirty="0"/>
              <a:t>Invite members to explore the meaning of what appears to be resistance</a:t>
            </a:r>
          </a:p>
          <a:p>
            <a:pPr>
              <a:lnSpc>
                <a:spcPct val="110000"/>
              </a:lnSpc>
            </a:pPr>
            <a:r>
              <a:rPr lang="en-US" dirty="0"/>
              <a:t>Describe behavior of members – avoid making too many interpretations</a:t>
            </a:r>
          </a:p>
          <a:p>
            <a:pPr>
              <a:lnSpc>
                <a:spcPct val="110000"/>
              </a:lnSpc>
            </a:pPr>
            <a:r>
              <a:rPr lang="en-US" dirty="0"/>
              <a:t>Approach resistance with interest, understanding, and compassion</a:t>
            </a:r>
          </a:p>
          <a:p>
            <a:endParaRPr lang="en-US" dirty="0"/>
          </a:p>
        </p:txBody>
      </p:sp>
    </p:spTree>
    <p:extLst>
      <p:ext uri="{BB962C8B-B14F-4D97-AF65-F5344CB8AC3E}">
        <p14:creationId xmlns:p14="http://schemas.microsoft.com/office/powerpoint/2010/main" val="61220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E61-810C-BFDB-541D-18A1D5F7D786}"/>
              </a:ext>
            </a:extLst>
          </p:cNvPr>
          <p:cNvSpPr>
            <a:spLocks noGrp="1"/>
          </p:cNvSpPr>
          <p:nvPr>
            <p:ph type="ctrTitle"/>
          </p:nvPr>
        </p:nvSpPr>
        <p:spPr>
          <a:xfrm>
            <a:off x="328023" y="480629"/>
            <a:ext cx="3606800" cy="2809240"/>
          </a:xfrm>
        </p:spPr>
        <p:txBody>
          <a:bodyPr/>
          <a:lstStyle/>
          <a:p>
            <a:r>
              <a:rPr lang="en-US" sz="3600" dirty="0"/>
              <a:t>Holistic view</a:t>
            </a:r>
          </a:p>
        </p:txBody>
      </p:sp>
      <p:sp>
        <p:nvSpPr>
          <p:cNvPr id="3" name="Subtitle 2">
            <a:extLst>
              <a:ext uri="{FF2B5EF4-FFF2-40B4-BE49-F238E27FC236}">
                <a16:creationId xmlns:a16="http://schemas.microsoft.com/office/drawing/2014/main" id="{840DF294-FD2B-90F2-2F7C-6C130118DC9F}"/>
              </a:ext>
            </a:extLst>
          </p:cNvPr>
          <p:cNvSpPr>
            <a:spLocks noGrp="1"/>
          </p:cNvSpPr>
          <p:nvPr>
            <p:ph type="subTitle" idx="1"/>
          </p:nvPr>
        </p:nvSpPr>
        <p:spPr>
          <a:xfrm>
            <a:off x="328023" y="3679578"/>
            <a:ext cx="5413413" cy="1125687"/>
          </a:xfrm>
        </p:spPr>
        <p:txBody>
          <a:bodyPr/>
          <a:lstStyle/>
          <a:p>
            <a:r>
              <a:rPr lang="en-US" sz="2800" dirty="0"/>
              <a:t>Deviant behavior is only one aspect of the human condition. </a:t>
            </a:r>
          </a:p>
        </p:txBody>
      </p:sp>
      <p:pic>
        <p:nvPicPr>
          <p:cNvPr id="6" name="Picture Placeholder 5" descr="A group of people sitting in chairs&#10;&#10;Description automatically generated">
            <a:extLst>
              <a:ext uri="{FF2B5EF4-FFF2-40B4-BE49-F238E27FC236}">
                <a16:creationId xmlns:a16="http://schemas.microsoft.com/office/drawing/2014/main" id="{4985285D-AE14-3EDA-622E-2796E7A4AA46}"/>
              </a:ext>
            </a:extLst>
          </p:cNvPr>
          <p:cNvPicPr>
            <a:picLocks noGrp="1" noChangeAspect="1"/>
          </p:cNvPicPr>
          <p:nvPr>
            <p:ph type="pic" sz="quarter" idx="13"/>
          </p:nvPr>
        </p:nvPicPr>
        <p:blipFill rotWithShape="1">
          <a:blip r:embed="rId2"/>
          <a:srcRect t="14323" b="20469"/>
          <a:stretch/>
        </p:blipFill>
        <p:spPr>
          <a:xfrm>
            <a:off x="6096000" y="650875"/>
            <a:ext cx="5659438" cy="5535613"/>
          </a:xfrm>
        </p:spPr>
      </p:pic>
    </p:spTree>
    <p:extLst>
      <p:ext uri="{BB962C8B-B14F-4D97-AF65-F5344CB8AC3E}">
        <p14:creationId xmlns:p14="http://schemas.microsoft.com/office/powerpoint/2010/main" val="361737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5C72-3F7A-4993-8BBB-6AA917C37C40}"/>
              </a:ext>
            </a:extLst>
          </p:cNvPr>
          <p:cNvSpPr>
            <a:spLocks noGrp="1"/>
          </p:cNvSpPr>
          <p:nvPr>
            <p:ph type="title"/>
          </p:nvPr>
        </p:nvSpPr>
        <p:spPr>
          <a:xfrm>
            <a:off x="581192" y="499851"/>
            <a:ext cx="11029616" cy="1189554"/>
          </a:xfrm>
        </p:spPr>
        <p:txBody>
          <a:bodyPr>
            <a:normAutofit/>
          </a:bodyPr>
          <a:lstStyle/>
          <a:p>
            <a:r>
              <a:rPr lang="en-US" sz="3200" dirty="0"/>
              <a:t>7 Habits of Conflict Facilitation</a:t>
            </a:r>
          </a:p>
        </p:txBody>
      </p:sp>
      <p:sp>
        <p:nvSpPr>
          <p:cNvPr id="3" name="Content Placeholder 2">
            <a:extLst>
              <a:ext uri="{FF2B5EF4-FFF2-40B4-BE49-F238E27FC236}">
                <a16:creationId xmlns:a16="http://schemas.microsoft.com/office/drawing/2014/main" id="{EA324709-AC0A-4E72-8554-FF22E91C4F49}"/>
              </a:ext>
            </a:extLst>
          </p:cNvPr>
          <p:cNvSpPr>
            <a:spLocks noGrp="1"/>
          </p:cNvSpPr>
          <p:nvPr>
            <p:ph idx="1"/>
          </p:nvPr>
        </p:nvSpPr>
        <p:spPr>
          <a:xfrm>
            <a:off x="1451579" y="2015732"/>
            <a:ext cx="9603275" cy="4055130"/>
          </a:xfrm>
        </p:spPr>
        <p:txBody>
          <a:bodyPr>
            <a:normAutofit lnSpcReduction="10000"/>
          </a:bodyPr>
          <a:lstStyle/>
          <a:p>
            <a:r>
              <a:rPr lang="en-US" dirty="0"/>
              <a:t>Overarching goals in conflict resolution:</a:t>
            </a:r>
          </a:p>
          <a:p>
            <a:pPr lvl="1"/>
            <a:r>
              <a:rPr lang="en-US" dirty="0"/>
              <a:t>Pull members out of </a:t>
            </a:r>
            <a:r>
              <a:rPr lang="en-US" i="1" dirty="0"/>
              <a:t>emotional hijack</a:t>
            </a:r>
          </a:p>
          <a:p>
            <a:pPr lvl="1"/>
            <a:r>
              <a:rPr lang="en-US" dirty="0"/>
              <a:t>Validate Feelings and Views</a:t>
            </a:r>
          </a:p>
          <a:p>
            <a:r>
              <a:rPr lang="en-US" dirty="0"/>
              <a:t>The Steps:</a:t>
            </a:r>
          </a:p>
          <a:p>
            <a:pPr lvl="1"/>
            <a:r>
              <a:rPr lang="en-US" dirty="0"/>
              <a:t>Recognize signs before conflict starts</a:t>
            </a:r>
          </a:p>
          <a:p>
            <a:pPr lvl="1"/>
            <a:r>
              <a:rPr lang="en-US" dirty="0"/>
              <a:t>Invite </a:t>
            </a:r>
            <a:r>
              <a:rPr lang="en-US" i="1" dirty="0"/>
              <a:t>dialogue</a:t>
            </a:r>
          </a:p>
          <a:p>
            <a:pPr lvl="1"/>
            <a:r>
              <a:rPr lang="en-US" dirty="0"/>
              <a:t>Engage the group to offer validation</a:t>
            </a:r>
          </a:p>
          <a:p>
            <a:pPr lvl="1"/>
            <a:r>
              <a:rPr lang="en-US" dirty="0"/>
              <a:t>Facilitate self-reflection (triggers, meanings)</a:t>
            </a:r>
          </a:p>
          <a:p>
            <a:pPr lvl="1"/>
            <a:r>
              <a:rPr lang="en-US" dirty="0"/>
              <a:t>Restructure the interaction (watch/listen for positive changes in the interaction)</a:t>
            </a:r>
          </a:p>
          <a:p>
            <a:pPr lvl="1"/>
            <a:r>
              <a:rPr lang="en-US" dirty="0"/>
              <a:t>Transfer “here-and-now learning” to life outside group</a:t>
            </a:r>
          </a:p>
          <a:p>
            <a:pPr lvl="1"/>
            <a:r>
              <a:rPr lang="en-US" dirty="0"/>
              <a:t>Invite whole-group processing</a:t>
            </a:r>
          </a:p>
          <a:p>
            <a:endParaRPr lang="en-US" dirty="0"/>
          </a:p>
        </p:txBody>
      </p:sp>
    </p:spTree>
    <p:extLst>
      <p:ext uri="{BB962C8B-B14F-4D97-AF65-F5344CB8AC3E}">
        <p14:creationId xmlns:p14="http://schemas.microsoft.com/office/powerpoint/2010/main" val="3468728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3E6-8237-6EAA-F6CC-BD7DA7A333C4}"/>
              </a:ext>
            </a:extLst>
          </p:cNvPr>
          <p:cNvSpPr>
            <a:spLocks noGrp="1"/>
          </p:cNvSpPr>
          <p:nvPr>
            <p:ph type="ctrTitle"/>
          </p:nvPr>
        </p:nvSpPr>
        <p:spPr/>
        <p:txBody>
          <a:bodyPr/>
          <a:lstStyle/>
          <a:p>
            <a:r>
              <a:rPr lang="en-US" dirty="0"/>
              <a:t>Key factors for success</a:t>
            </a:r>
          </a:p>
        </p:txBody>
      </p:sp>
      <p:pic>
        <p:nvPicPr>
          <p:cNvPr id="5" name="Picture Placeholder 4" descr="A group of men sitting in chairs&#10;&#10;Description automatically generated">
            <a:extLst>
              <a:ext uri="{FF2B5EF4-FFF2-40B4-BE49-F238E27FC236}">
                <a16:creationId xmlns:a16="http://schemas.microsoft.com/office/drawing/2014/main" id="{74E027EF-3027-9F48-2513-09137724612F}"/>
              </a:ext>
            </a:extLst>
          </p:cNvPr>
          <p:cNvPicPr>
            <a:picLocks noGrp="1" noChangeAspect="1"/>
          </p:cNvPicPr>
          <p:nvPr>
            <p:ph type="pic" sz="quarter" idx="13"/>
          </p:nvPr>
        </p:nvPicPr>
        <p:blipFill>
          <a:blip r:embed="rId2"/>
          <a:srcRect t="25807" b="25807"/>
          <a:stretch>
            <a:fillRect/>
          </a:stretch>
        </p:blipFill>
        <p:spPr/>
      </p:pic>
    </p:spTree>
    <p:extLst>
      <p:ext uri="{BB962C8B-B14F-4D97-AF65-F5344CB8AC3E}">
        <p14:creationId xmlns:p14="http://schemas.microsoft.com/office/powerpoint/2010/main" val="1196845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28BE-8C81-E514-7EB2-9D58A48CCB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17B380-684D-19DA-F2C5-4558C3E08ABD}"/>
              </a:ext>
            </a:extLst>
          </p:cNvPr>
          <p:cNvSpPr>
            <a:spLocks noGrp="1"/>
          </p:cNvSpPr>
          <p:nvPr>
            <p:ph sz="half" idx="2"/>
          </p:nvPr>
        </p:nvSpPr>
        <p:spPr>
          <a:xfrm>
            <a:off x="877079" y="1240971"/>
            <a:ext cx="10618236" cy="5113175"/>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Arial" panose="020B0604020202020204" pitchFamily="34" charset="0"/>
                <a:cs typeface="Calibri" panose="020F0502020204030204" pitchFamily="34" charset="0"/>
              </a:rPr>
              <a:t>Group culture has to be a safe haven to disclose such details.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Group norms have to be acceptance of the client with responsivity--  GLM provides an excellent working background theory in conjunction with philosophical tenets involving constructivism, Kant’s critical realism, positive psychology (existentialism), etc.</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Set boundaries with some flexibility</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Arial" panose="020B0604020202020204" pitchFamily="34" charset="0"/>
                <a:cs typeface="Calibri" panose="020F0502020204030204" pitchFamily="34" charset="0"/>
              </a:rPr>
              <a:t>You have to be comfortable discussing these issues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The therapy group can continue to provide a highly reinforcing environment in which the participants hear about how others are having success in changing their deviant sexual arousal. </a:t>
            </a:r>
          </a:p>
          <a:p>
            <a:pPr marL="342900" marR="0" lvl="0" indent="-342900">
              <a:lnSpc>
                <a:spcPct val="115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Reinforcement for behavior change can also take place when offenders discuss “what’s working” and the importance of maintaining regular practice of the techniques.</a:t>
            </a:r>
          </a:p>
          <a:p>
            <a:pPr marL="342900" marR="0" lvl="0" indent="-342900">
              <a:lnSpc>
                <a:spcPct val="115000"/>
              </a:lnSpc>
              <a:spcBef>
                <a:spcPts val="0"/>
              </a:spcBef>
              <a:spcAft>
                <a:spcPts val="100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In addition, since therapists are not engaged in behavioral modification themselves, the group modality can increase the power of peer reinforcement as offenders share information about their experiences and successes.</a:t>
            </a:r>
          </a:p>
        </p:txBody>
      </p:sp>
    </p:spTree>
    <p:extLst>
      <p:ext uri="{BB962C8B-B14F-4D97-AF65-F5344CB8AC3E}">
        <p14:creationId xmlns:p14="http://schemas.microsoft.com/office/powerpoint/2010/main" val="3942976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5670-6555-748A-0C9F-D08E91F828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49EE49-01D4-FD05-93C0-0CC0EC530519}"/>
              </a:ext>
            </a:extLst>
          </p:cNvPr>
          <p:cNvSpPr txBox="1"/>
          <p:nvPr/>
        </p:nvSpPr>
        <p:spPr>
          <a:xfrm>
            <a:off x="961053" y="1632857"/>
            <a:ext cx="10543592" cy="4602798"/>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As needed, use Motivational Interviewing, The As If/What If technique, perhaps some relaxation techniques….</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If you don’t get the results you were looking for, then utilize the clients’ responses towards goals.</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Ask the clients what he/she thinks works best.</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Use the techniques that you are comfortable with.</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With clients in the high risk group or who have more chronic deviancy issues, sexual deviance has to be addressed so they learn regulation skills.</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With clients in the low risk group work with them on where their levels of deviancy is &amp; at any rate use hypotheticals involving shutting down their sex drive.  Some clients may have little to no deviancy.  In that situation, simply use hypotheticals. </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DO NOT REINFORCE deviant behavior! </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If other members get aroused in group then address it, with the intent of crashing the arousal in a non shameful manner.</a:t>
            </a:r>
            <a:endParaRPr lang="en-US" dirty="0">
              <a:solidFill>
                <a:schemeClr val="bg2">
                  <a:lumMod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solidFill>
                <a:schemeClr val="bg2">
                  <a:lumMod val="25000"/>
                </a:schemeClr>
              </a:solidFill>
            </a:endParaRPr>
          </a:p>
        </p:txBody>
      </p:sp>
    </p:spTree>
    <p:extLst>
      <p:ext uri="{BB962C8B-B14F-4D97-AF65-F5344CB8AC3E}">
        <p14:creationId xmlns:p14="http://schemas.microsoft.com/office/powerpoint/2010/main" val="953419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7DEF-03B0-6E31-E207-60A53E809718}"/>
              </a:ext>
            </a:extLst>
          </p:cNvPr>
          <p:cNvSpPr>
            <a:spLocks noGrp="1"/>
          </p:cNvSpPr>
          <p:nvPr>
            <p:ph type="title"/>
          </p:nvPr>
        </p:nvSpPr>
        <p:spPr>
          <a:xfrm>
            <a:off x="205273" y="643812"/>
            <a:ext cx="11519367" cy="1190068"/>
          </a:xfrm>
        </p:spPr>
        <p:txBody>
          <a:bodyPr>
            <a:normAutofit fontScale="90000"/>
          </a:bodyPr>
          <a:lstStyle/>
          <a:p>
            <a:r>
              <a:rPr lang="en-US" sz="3200" dirty="0"/>
              <a:t>Maximizing the effectiveness of group with sex offenders</a:t>
            </a:r>
            <a:br>
              <a:rPr lang="en-US" dirty="0"/>
            </a:br>
            <a:r>
              <a:rPr lang="en-US" sz="2000" dirty="0"/>
              <a:t>(Jennings &amp; Sawyer, 2003)</a:t>
            </a:r>
            <a:endParaRPr lang="en-US" dirty="0"/>
          </a:p>
        </p:txBody>
      </p:sp>
      <p:sp>
        <p:nvSpPr>
          <p:cNvPr id="3" name="Content Placeholder 2">
            <a:extLst>
              <a:ext uri="{FF2B5EF4-FFF2-40B4-BE49-F238E27FC236}">
                <a16:creationId xmlns:a16="http://schemas.microsoft.com/office/drawing/2014/main" id="{5F5A16E2-7B86-1215-4C31-9F5BCF95A158}"/>
              </a:ext>
            </a:extLst>
          </p:cNvPr>
          <p:cNvSpPr>
            <a:spLocks noGrp="1"/>
          </p:cNvSpPr>
          <p:nvPr>
            <p:ph sz="half" idx="2"/>
          </p:nvPr>
        </p:nvSpPr>
        <p:spPr>
          <a:xfrm>
            <a:off x="1101013" y="2341985"/>
            <a:ext cx="9554546" cy="3452325"/>
          </a:xfrm>
        </p:spPr>
        <p:txBody>
          <a:bodyPr>
            <a:normAutofit/>
          </a:bodyPr>
          <a:lstStyle/>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Focus on group process and interactions between group (not individual members)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Encourage group processing</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Draw attention to interactions between groups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Emphasize shared emotional experiences among group members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Consistently use ‘group’ language (“the group”)</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Redirect one-to-one communication to address the whole group</a:t>
            </a: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Demonstrate active engagement without words (e.g., roving eye contact, nonverbal communication)</a:t>
            </a:r>
          </a:p>
          <a:p>
            <a:endParaRPr lang="en-US" dirty="0"/>
          </a:p>
        </p:txBody>
      </p:sp>
    </p:spTree>
    <p:extLst>
      <p:ext uri="{BB962C8B-B14F-4D97-AF65-F5344CB8AC3E}">
        <p14:creationId xmlns:p14="http://schemas.microsoft.com/office/powerpoint/2010/main" val="2415987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767CB-C87A-087A-06CC-051D57AC5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94B37-1B53-984F-AAC0-0A76AF907DC5}"/>
              </a:ext>
            </a:extLst>
          </p:cNvPr>
          <p:cNvSpPr>
            <a:spLocks noGrp="1"/>
          </p:cNvSpPr>
          <p:nvPr>
            <p:ph type="title"/>
          </p:nvPr>
        </p:nvSpPr>
        <p:spPr>
          <a:xfrm>
            <a:off x="205273" y="643812"/>
            <a:ext cx="11519367" cy="1190068"/>
          </a:xfrm>
        </p:spPr>
        <p:txBody>
          <a:bodyPr>
            <a:normAutofit fontScale="90000"/>
          </a:bodyPr>
          <a:lstStyle/>
          <a:p>
            <a:r>
              <a:rPr lang="en-US" sz="3600" dirty="0"/>
              <a:t>Establishing safe space for men:</a:t>
            </a:r>
            <a:br>
              <a:rPr lang="en-US" sz="3600" dirty="0"/>
            </a:br>
            <a:r>
              <a:rPr lang="en-US" sz="3600" dirty="0"/>
              <a:t>	male-specific techniques</a:t>
            </a:r>
            <a:br>
              <a:rPr lang="en-US" dirty="0"/>
            </a:br>
            <a:r>
              <a:rPr lang="en-US" sz="2000" dirty="0"/>
              <a:t>(Jennings &amp; Sawyer, 2003)</a:t>
            </a:r>
            <a:endParaRPr lang="en-US" dirty="0"/>
          </a:p>
        </p:txBody>
      </p:sp>
      <p:sp>
        <p:nvSpPr>
          <p:cNvPr id="4" name="Content Placeholder 3">
            <a:extLst>
              <a:ext uri="{FF2B5EF4-FFF2-40B4-BE49-F238E27FC236}">
                <a16:creationId xmlns:a16="http://schemas.microsoft.com/office/drawing/2014/main" id="{BCD86AE6-8472-0147-A0C0-007BA6F9B6A3}"/>
              </a:ext>
            </a:extLst>
          </p:cNvPr>
          <p:cNvSpPr>
            <a:spLocks noGrp="1"/>
          </p:cNvSpPr>
          <p:nvPr>
            <p:ph sz="half" idx="13"/>
          </p:nvPr>
        </p:nvSpPr>
        <p:spPr>
          <a:xfrm>
            <a:off x="323460" y="2001831"/>
            <a:ext cx="11868540" cy="4856169"/>
          </a:xfrm>
        </p:spPr>
        <p:txBody>
          <a:bodyPr>
            <a:normAutofit fontScale="85000" lnSpcReduction="20000"/>
          </a:bodyPr>
          <a:lstStyle/>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Temper immediate confrontation	</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In early treatment, focus on engaging clients and establishing rapport and trust</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Initially do not confront each cognitive distortion that presents in group</a:t>
            </a:r>
          </a:p>
          <a:p>
            <a:pPr marL="1143000" marR="0" lvl="2" indent="-228600">
              <a:lnSpc>
                <a:spcPct val="115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You can identify them early in treatment and then clearly confront later in treatment</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Confrontation with acceptance and without humiliation </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When deemed necessary do it in a way that avoids or minimizes humiliation</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Reframe bad behavior as skill-deficits </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Helps release them from being seen as a ‘bad person’ while enabling them to “save face’ in pursuit of knowledge and skills that they currently lack</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Reframe hyper-masculine displays as fear-control and esteem-protection </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If you can recognize the function of the behavior, you can make interventions that better address the real underlying issues</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Use Face-saving techniques</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Use of tentative statements</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Tentative tone “maybe its way off, but…” “the group may tell me I’m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wrong..but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Allow partial acknowledgement of negatives</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Not necessarily letting them minimize</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Allows group discussion to continue, keeping therapeutic doors open for further exploration, continued discussion, keeping therapeutic doors open for additional exploration. </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Can congratulate client on progress but clarify that they still need further work in some areas. </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Combine threatening comments with empathy</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Incorporate the confrontation with a statement that acknowledges their difficult circumstances or their frustrated emotional state.</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Encourage confrontation by peers rather than by the therapist</a:t>
            </a:r>
          </a:p>
          <a:p>
            <a:pPr marL="342900" marR="0" lvl="0" indent="-342900">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Facilitate male bonding</a:t>
            </a:r>
          </a:p>
        </p:txBody>
      </p:sp>
    </p:spTree>
    <p:extLst>
      <p:ext uri="{BB962C8B-B14F-4D97-AF65-F5344CB8AC3E}">
        <p14:creationId xmlns:p14="http://schemas.microsoft.com/office/powerpoint/2010/main" val="4085362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a:xfrm>
            <a:off x="462151" y="666984"/>
            <a:ext cx="3672970" cy="2125911"/>
          </a:xfrm>
        </p:spPr>
        <p:txBody>
          <a:bodyPr/>
          <a:lstStyle/>
          <a:p>
            <a:r>
              <a:rPr lang="en-US" dirty="0"/>
              <a:t>Thank you</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a:xfrm>
            <a:off x="462151" y="2862479"/>
            <a:ext cx="3672970" cy="3491849"/>
          </a:xfrm>
        </p:spPr>
        <p:txBody>
          <a:bodyPr/>
          <a:lstStyle/>
          <a:p>
            <a:r>
              <a:rPr lang="en-US" dirty="0"/>
              <a:t>Dr. Mark </a:t>
            </a:r>
            <a:r>
              <a:rPr lang="en-US" dirty="0" err="1"/>
              <a:t>Carich</a:t>
            </a:r>
            <a:endParaRPr lang="en-US" dirty="0"/>
          </a:p>
          <a:p>
            <a:r>
              <a:rPr lang="en-US" dirty="0">
                <a:hlinkClick r:id="rId3"/>
              </a:rPr>
              <a:t>mcarich@aol.com</a:t>
            </a:r>
            <a:endParaRPr lang="en-US" dirty="0"/>
          </a:p>
          <a:p>
            <a:endParaRPr lang="en-US" dirty="0"/>
          </a:p>
          <a:p>
            <a:r>
              <a:rPr lang="en-US" dirty="0"/>
              <a:t>Dr. Jessie Huebner</a:t>
            </a:r>
          </a:p>
          <a:p>
            <a:r>
              <a:rPr lang="en-US" dirty="0">
                <a:hlinkClick r:id="rId4"/>
              </a:rPr>
              <a:t>jhuebnerlcsw@gmail.com</a:t>
            </a:r>
            <a:endParaRPr lang="en-US" dirty="0"/>
          </a:p>
          <a:p>
            <a:endParaRPr lang="en-US" dirty="0"/>
          </a:p>
        </p:txBody>
      </p:sp>
      <p:pic>
        <p:nvPicPr>
          <p:cNvPr id="5" name="Picture Placeholder 4" descr="A group of people sitting in chairs&#10;&#10;Description automatically generated">
            <a:extLst>
              <a:ext uri="{FF2B5EF4-FFF2-40B4-BE49-F238E27FC236}">
                <a16:creationId xmlns:a16="http://schemas.microsoft.com/office/drawing/2014/main" id="{50E29391-F4AA-1053-933A-B703876771E7}"/>
              </a:ext>
            </a:extLst>
          </p:cNvPr>
          <p:cNvPicPr>
            <a:picLocks noGrp="1" noChangeAspect="1"/>
          </p:cNvPicPr>
          <p:nvPr>
            <p:ph type="pic" sz="quarter" idx="13"/>
          </p:nvPr>
        </p:nvPicPr>
        <p:blipFill>
          <a:blip r:embed="rId5"/>
          <a:srcRect l="6057" r="6057"/>
          <a:stretch>
            <a:fillRect/>
          </a:stretch>
        </p:blipFill>
        <p:spPr/>
      </p:pic>
    </p:spTree>
    <p:extLst>
      <p:ext uri="{BB962C8B-B14F-4D97-AF65-F5344CB8AC3E}">
        <p14:creationId xmlns:p14="http://schemas.microsoft.com/office/powerpoint/2010/main" val="277095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DA0A-F050-17CA-8A61-A29FFE0E9A49}"/>
              </a:ext>
            </a:extLst>
          </p:cNvPr>
          <p:cNvSpPr>
            <a:spLocks noGrp="1"/>
          </p:cNvSpPr>
          <p:nvPr>
            <p:ph type="title"/>
          </p:nvPr>
        </p:nvSpPr>
        <p:spPr/>
        <p:txBody>
          <a:bodyPr/>
          <a:lstStyle/>
          <a:p>
            <a:r>
              <a:rPr lang="en-US" dirty="0"/>
              <a:t>Holistic view of self &amp; context</a:t>
            </a:r>
          </a:p>
        </p:txBody>
      </p:sp>
      <p:sp>
        <p:nvSpPr>
          <p:cNvPr id="3" name="Content Placeholder 2">
            <a:extLst>
              <a:ext uri="{FF2B5EF4-FFF2-40B4-BE49-F238E27FC236}">
                <a16:creationId xmlns:a16="http://schemas.microsoft.com/office/drawing/2014/main" id="{0FA444EB-2730-7E6B-42A5-A6AD6379E3DC}"/>
              </a:ext>
            </a:extLst>
          </p:cNvPr>
          <p:cNvSpPr>
            <a:spLocks noGrp="1"/>
          </p:cNvSpPr>
          <p:nvPr>
            <p:ph sz="half" idx="1"/>
          </p:nvPr>
        </p:nvSpPr>
        <p:spPr/>
        <p:txBody>
          <a:bodyPr/>
          <a:lstStyle/>
          <a:p>
            <a:pPr marL="285750" indent="-285750">
              <a:buFont typeface="Arial" panose="020B0604020202020204" pitchFamily="34" charset="0"/>
              <a:buChar char="•"/>
            </a:pPr>
            <a:r>
              <a:rPr lang="en-US" dirty="0"/>
              <a:t>Hypothalamic-limbic system in the brain is the primary central connection of the mind-body connection</a:t>
            </a:r>
          </a:p>
        </p:txBody>
      </p:sp>
      <p:grpSp>
        <p:nvGrpSpPr>
          <p:cNvPr id="14" name="Diagram 3">
            <a:extLst>
              <a:ext uri="{FF2B5EF4-FFF2-40B4-BE49-F238E27FC236}">
                <a16:creationId xmlns:a16="http://schemas.microsoft.com/office/drawing/2014/main" id="{455B90E7-FC8D-395D-F187-CB89D0807157}"/>
              </a:ext>
            </a:extLst>
          </p:cNvPr>
          <p:cNvGrpSpPr>
            <a:grpSpLocks/>
          </p:cNvGrpSpPr>
          <p:nvPr/>
        </p:nvGrpSpPr>
        <p:grpSpPr bwMode="auto">
          <a:xfrm>
            <a:off x="5166827" y="2001131"/>
            <a:ext cx="4867363" cy="4231394"/>
            <a:chOff x="8365" y="15963"/>
            <a:chExt cx="73" cy="74"/>
          </a:xfrm>
        </p:grpSpPr>
        <p:sp>
          <p:nvSpPr>
            <p:cNvPr id="15" name="_s10245">
              <a:extLst>
                <a:ext uri="{FF2B5EF4-FFF2-40B4-BE49-F238E27FC236}">
                  <a16:creationId xmlns:a16="http://schemas.microsoft.com/office/drawing/2014/main" id="{E1A7157C-2E9C-BCD1-269C-F4559662D9D4}"/>
                </a:ext>
              </a:extLst>
            </p:cNvPr>
            <p:cNvSpPr>
              <a:spLocks noChangeShapeType="1"/>
            </p:cNvSpPr>
            <p:nvPr/>
          </p:nvSpPr>
          <p:spPr bwMode="auto">
            <a:xfrm flipH="1" flipV="1">
              <a:off x="8387" y="15989"/>
              <a:ext cx="7" cy="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_s10246">
              <a:extLst>
                <a:ext uri="{FF2B5EF4-FFF2-40B4-BE49-F238E27FC236}">
                  <a16:creationId xmlns:a16="http://schemas.microsoft.com/office/drawing/2014/main" id="{6C2E8104-6F8D-F2FD-9A15-E600FDAEC02C}"/>
                </a:ext>
              </a:extLst>
            </p:cNvPr>
            <p:cNvSpPr>
              <a:spLocks noChangeArrowheads="1"/>
            </p:cNvSpPr>
            <p:nvPr/>
          </p:nvSpPr>
          <p:spPr bwMode="auto">
            <a:xfrm>
              <a:off x="8370" y="15973"/>
              <a:ext cx="19"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Contextual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_s10247">
              <a:extLst>
                <a:ext uri="{FF2B5EF4-FFF2-40B4-BE49-F238E27FC236}">
                  <a16:creationId xmlns:a16="http://schemas.microsoft.com/office/drawing/2014/main" id="{00C374BF-057E-0386-BEB6-464E976532A1}"/>
                </a:ext>
              </a:extLst>
            </p:cNvPr>
            <p:cNvSpPr>
              <a:spLocks noChangeShapeType="1"/>
            </p:cNvSpPr>
            <p:nvPr/>
          </p:nvSpPr>
          <p:spPr bwMode="auto">
            <a:xfrm flipH="1">
              <a:off x="8383" y="16002"/>
              <a:ext cx="9" cy="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_s10248">
              <a:extLst>
                <a:ext uri="{FF2B5EF4-FFF2-40B4-BE49-F238E27FC236}">
                  <a16:creationId xmlns:a16="http://schemas.microsoft.com/office/drawing/2014/main" id="{3F65592D-7E93-01AE-260B-5F95CA3470D2}"/>
                </a:ext>
              </a:extLst>
            </p:cNvPr>
            <p:cNvSpPr>
              <a:spLocks noChangeArrowheads="1"/>
            </p:cNvSpPr>
            <p:nvPr/>
          </p:nvSpPr>
          <p:spPr bwMode="auto">
            <a:xfrm>
              <a:off x="8365" y="15997"/>
              <a:ext cx="18"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PMingLiU" panose="02020500000000000000" pitchFamily="18" charset="-120"/>
                  <a:cs typeface="Calibri" panose="020F0502020204030204" pitchFamily="34" charset="0"/>
                </a:rPr>
                <a:t>Social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_s10249">
              <a:extLst>
                <a:ext uri="{FF2B5EF4-FFF2-40B4-BE49-F238E27FC236}">
                  <a16:creationId xmlns:a16="http://schemas.microsoft.com/office/drawing/2014/main" id="{690644F0-C6A8-5095-E03E-BF6B8DCB448D}"/>
                </a:ext>
              </a:extLst>
            </p:cNvPr>
            <p:cNvSpPr>
              <a:spLocks noChangeShapeType="1"/>
            </p:cNvSpPr>
            <p:nvPr/>
          </p:nvSpPr>
          <p:spPr bwMode="auto">
            <a:xfrm flipH="1">
              <a:off x="8391" y="16009"/>
              <a:ext cx="6" cy="1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_s10250">
              <a:extLst>
                <a:ext uri="{FF2B5EF4-FFF2-40B4-BE49-F238E27FC236}">
                  <a16:creationId xmlns:a16="http://schemas.microsoft.com/office/drawing/2014/main" id="{8461FF2C-5CED-72F0-7397-831E0EAA5FFD}"/>
                </a:ext>
              </a:extLst>
            </p:cNvPr>
            <p:cNvSpPr>
              <a:spLocks noChangeArrowheads="1"/>
            </p:cNvSpPr>
            <p:nvPr/>
          </p:nvSpPr>
          <p:spPr bwMode="auto">
            <a:xfrm>
              <a:off x="8380" y="16018"/>
              <a:ext cx="19"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Bio-physiological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_s10251">
              <a:extLst>
                <a:ext uri="{FF2B5EF4-FFF2-40B4-BE49-F238E27FC236}">
                  <a16:creationId xmlns:a16="http://schemas.microsoft.com/office/drawing/2014/main" id="{F062329C-E297-D144-894C-FE021C1F1876}"/>
                </a:ext>
              </a:extLst>
            </p:cNvPr>
            <p:cNvSpPr>
              <a:spLocks noChangeShapeType="1"/>
            </p:cNvSpPr>
            <p:nvPr/>
          </p:nvSpPr>
          <p:spPr bwMode="auto">
            <a:xfrm>
              <a:off x="8406" y="16009"/>
              <a:ext cx="6" cy="1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_s10252">
              <a:extLst>
                <a:ext uri="{FF2B5EF4-FFF2-40B4-BE49-F238E27FC236}">
                  <a16:creationId xmlns:a16="http://schemas.microsoft.com/office/drawing/2014/main" id="{7E550A3A-BEE6-5E36-9896-1911E689E7EF}"/>
                </a:ext>
              </a:extLst>
            </p:cNvPr>
            <p:cNvSpPr>
              <a:spLocks noChangeArrowheads="1"/>
            </p:cNvSpPr>
            <p:nvPr/>
          </p:nvSpPr>
          <p:spPr bwMode="auto">
            <a:xfrm>
              <a:off x="8406" y="16018"/>
              <a:ext cx="18"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PMingLiU" panose="02020500000000000000" pitchFamily="18" charset="-120"/>
                  <a:cs typeface="Calibri" panose="020F0502020204030204" pitchFamily="34" charset="0"/>
                </a:rPr>
                <a:t>Spiritual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_s10253">
              <a:extLst>
                <a:ext uri="{FF2B5EF4-FFF2-40B4-BE49-F238E27FC236}">
                  <a16:creationId xmlns:a16="http://schemas.microsoft.com/office/drawing/2014/main" id="{92B02EFD-0A07-256F-AF5C-961864AEF00D}"/>
                </a:ext>
              </a:extLst>
            </p:cNvPr>
            <p:cNvSpPr>
              <a:spLocks noChangeShapeType="1"/>
            </p:cNvSpPr>
            <p:nvPr/>
          </p:nvSpPr>
          <p:spPr bwMode="auto">
            <a:xfrm>
              <a:off x="8411" y="16002"/>
              <a:ext cx="9" cy="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_s10254">
              <a:extLst>
                <a:ext uri="{FF2B5EF4-FFF2-40B4-BE49-F238E27FC236}">
                  <a16:creationId xmlns:a16="http://schemas.microsoft.com/office/drawing/2014/main" id="{B3812A11-DB0D-3DA3-0B7E-249E4162CDD1}"/>
                </a:ext>
              </a:extLst>
            </p:cNvPr>
            <p:cNvSpPr>
              <a:spLocks noChangeArrowheads="1"/>
            </p:cNvSpPr>
            <p:nvPr/>
          </p:nvSpPr>
          <p:spPr bwMode="auto">
            <a:xfrm>
              <a:off x="8420" y="15997"/>
              <a:ext cx="18"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Behavioral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_s10255">
              <a:extLst>
                <a:ext uri="{FF2B5EF4-FFF2-40B4-BE49-F238E27FC236}">
                  <a16:creationId xmlns:a16="http://schemas.microsoft.com/office/drawing/2014/main" id="{DFB28D05-266F-2B8F-9B3F-EB83358B905C}"/>
                </a:ext>
              </a:extLst>
            </p:cNvPr>
            <p:cNvSpPr>
              <a:spLocks noChangeShapeType="1"/>
            </p:cNvSpPr>
            <p:nvPr/>
          </p:nvSpPr>
          <p:spPr bwMode="auto">
            <a:xfrm flipV="1">
              <a:off x="8409" y="15989"/>
              <a:ext cx="7" cy="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_s10256">
              <a:extLst>
                <a:ext uri="{FF2B5EF4-FFF2-40B4-BE49-F238E27FC236}">
                  <a16:creationId xmlns:a16="http://schemas.microsoft.com/office/drawing/2014/main" id="{F881BEAC-D317-567B-A0EF-DB0CC551B065}"/>
                </a:ext>
              </a:extLst>
            </p:cNvPr>
            <p:cNvSpPr>
              <a:spLocks noChangeArrowheads="1"/>
            </p:cNvSpPr>
            <p:nvPr/>
          </p:nvSpPr>
          <p:spPr bwMode="auto">
            <a:xfrm>
              <a:off x="8414" y="15972"/>
              <a:ext cx="19" cy="20"/>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PMingLiU" panose="02020500000000000000" pitchFamily="18" charset="-120"/>
                  <a:cs typeface="Calibri" panose="020F0502020204030204" pitchFamily="34" charset="0"/>
                </a:rPr>
                <a:t>Affective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_s10257">
              <a:extLst>
                <a:ext uri="{FF2B5EF4-FFF2-40B4-BE49-F238E27FC236}">
                  <a16:creationId xmlns:a16="http://schemas.microsoft.com/office/drawing/2014/main" id="{5DDD2D85-C484-F140-55C6-D3D1FBF714A5}"/>
                </a:ext>
              </a:extLst>
            </p:cNvPr>
            <p:cNvSpPr>
              <a:spLocks noChangeShapeType="1"/>
            </p:cNvSpPr>
            <p:nvPr/>
          </p:nvSpPr>
          <p:spPr bwMode="auto">
            <a:xfrm flipV="1">
              <a:off x="8401" y="15981"/>
              <a:ext cx="0" cy="1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_s10258">
              <a:extLst>
                <a:ext uri="{FF2B5EF4-FFF2-40B4-BE49-F238E27FC236}">
                  <a16:creationId xmlns:a16="http://schemas.microsoft.com/office/drawing/2014/main" id="{BAE58C0E-2A12-EEB9-B94F-92C289EE73F6}"/>
                </a:ext>
              </a:extLst>
            </p:cNvPr>
            <p:cNvSpPr>
              <a:spLocks noChangeArrowheads="1"/>
            </p:cNvSpPr>
            <p:nvPr/>
          </p:nvSpPr>
          <p:spPr bwMode="auto">
            <a:xfrm>
              <a:off x="8392" y="15963"/>
              <a:ext cx="19" cy="18"/>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Cognitive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_s10259">
              <a:extLst>
                <a:ext uri="{FF2B5EF4-FFF2-40B4-BE49-F238E27FC236}">
                  <a16:creationId xmlns:a16="http://schemas.microsoft.com/office/drawing/2014/main" id="{2815AC83-9FAE-F27D-2BFE-365B9FE3719A}"/>
                </a:ext>
              </a:extLst>
            </p:cNvPr>
            <p:cNvSpPr>
              <a:spLocks noChangeArrowheads="1"/>
            </p:cNvSpPr>
            <p:nvPr/>
          </p:nvSpPr>
          <p:spPr bwMode="auto">
            <a:xfrm>
              <a:off x="8392" y="15991"/>
              <a:ext cx="19" cy="19"/>
            </a:xfrm>
            <a:prstGeom prst="ellipse">
              <a:avLst/>
            </a:prstGeom>
            <a:solidFill>
              <a:srgbClr val="FFFFFF"/>
            </a:solidFill>
            <a:ln w="25400">
              <a:solidFill>
                <a:srgbClr val="000000"/>
              </a:solidFill>
              <a:round/>
              <a:headEnd/>
              <a:tailEnd/>
            </a:ln>
          </p:spPr>
          <p:txBody>
            <a:bodyPr vert="horz" wrap="square" lIns="90726" tIns="45364" rIns="90726" bIns="45364"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PMingLiU" panose="02020500000000000000" pitchFamily="18" charset="-120"/>
                  <a:cs typeface="Calibri" panose="020F0502020204030204" pitchFamily="34" charset="0"/>
                </a:rPr>
                <a:t>Perceptual </a:t>
              </a:r>
              <a:endParaRPr kumimoji="0" lang="en-US" altLang="en-US" sz="12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PMingLiU" panose="02020500000000000000" pitchFamily="18" charset="-120"/>
                  <a:cs typeface="Calibri" panose="020F0502020204030204" pitchFamily="34" charset="0"/>
                </a:rPr>
                <a:t>Belief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AutoShape 20">
              <a:extLst>
                <a:ext uri="{FF2B5EF4-FFF2-40B4-BE49-F238E27FC236}">
                  <a16:creationId xmlns:a16="http://schemas.microsoft.com/office/drawing/2014/main" id="{29CE6C57-F0CB-8A5F-C96D-CECC2D055F37}"/>
                </a:ext>
              </a:extLst>
            </p:cNvPr>
            <p:cNvSpPr>
              <a:spLocks noChangeShapeType="1"/>
            </p:cNvSpPr>
            <p:nvPr/>
          </p:nvSpPr>
          <p:spPr bwMode="auto">
            <a:xfrm flipH="1">
              <a:off x="8386" y="15972"/>
              <a:ext cx="6" cy="4"/>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19">
              <a:extLst>
                <a:ext uri="{FF2B5EF4-FFF2-40B4-BE49-F238E27FC236}">
                  <a16:creationId xmlns:a16="http://schemas.microsoft.com/office/drawing/2014/main" id="{B7F06FA3-F726-AEE0-47DF-3397762247FF}"/>
                </a:ext>
              </a:extLst>
            </p:cNvPr>
            <p:cNvSpPr>
              <a:spLocks noChangeShapeType="1"/>
            </p:cNvSpPr>
            <p:nvPr/>
          </p:nvSpPr>
          <p:spPr bwMode="auto">
            <a:xfrm flipH="1">
              <a:off x="8367" y="15989"/>
              <a:ext cx="6" cy="11"/>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a:extLst>
                <a:ext uri="{FF2B5EF4-FFF2-40B4-BE49-F238E27FC236}">
                  <a16:creationId xmlns:a16="http://schemas.microsoft.com/office/drawing/2014/main" id="{4A1A5370-123A-2D37-A5B7-06931CE76F52}"/>
                </a:ext>
              </a:extLst>
            </p:cNvPr>
            <p:cNvSpPr>
              <a:spLocks noChangeShapeType="1"/>
            </p:cNvSpPr>
            <p:nvPr/>
          </p:nvSpPr>
          <p:spPr bwMode="auto">
            <a:xfrm>
              <a:off x="8374" y="16016"/>
              <a:ext cx="9" cy="5"/>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23">
              <a:extLst>
                <a:ext uri="{FF2B5EF4-FFF2-40B4-BE49-F238E27FC236}">
                  <a16:creationId xmlns:a16="http://schemas.microsoft.com/office/drawing/2014/main" id="{2E544DD0-E8EE-B65E-70F8-C32F734888CD}"/>
                </a:ext>
              </a:extLst>
            </p:cNvPr>
            <p:cNvSpPr>
              <a:spLocks noChangeShapeType="1"/>
            </p:cNvSpPr>
            <p:nvPr/>
          </p:nvSpPr>
          <p:spPr bwMode="auto">
            <a:xfrm>
              <a:off x="8399" y="16028"/>
              <a:ext cx="7"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oShape 24">
              <a:extLst>
                <a:ext uri="{FF2B5EF4-FFF2-40B4-BE49-F238E27FC236}">
                  <a16:creationId xmlns:a16="http://schemas.microsoft.com/office/drawing/2014/main" id="{21E4F96A-D712-4492-6A31-29160CB1783C}"/>
                </a:ext>
              </a:extLst>
            </p:cNvPr>
            <p:cNvSpPr>
              <a:spLocks noChangeShapeType="1"/>
            </p:cNvSpPr>
            <p:nvPr/>
          </p:nvSpPr>
          <p:spPr bwMode="auto">
            <a:xfrm flipV="1">
              <a:off x="8422" y="16016"/>
              <a:ext cx="7" cy="5"/>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25">
              <a:extLst>
                <a:ext uri="{FF2B5EF4-FFF2-40B4-BE49-F238E27FC236}">
                  <a16:creationId xmlns:a16="http://schemas.microsoft.com/office/drawing/2014/main" id="{60BC2F1A-B72E-228B-FB4B-3AD21535062B}"/>
                </a:ext>
              </a:extLst>
            </p:cNvPr>
            <p:cNvSpPr>
              <a:spLocks noChangeShapeType="1"/>
            </p:cNvSpPr>
            <p:nvPr/>
          </p:nvSpPr>
          <p:spPr bwMode="auto">
            <a:xfrm flipH="1" flipV="1">
              <a:off x="8430" y="15989"/>
              <a:ext cx="6" cy="11"/>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AutoShape 26">
              <a:extLst>
                <a:ext uri="{FF2B5EF4-FFF2-40B4-BE49-F238E27FC236}">
                  <a16:creationId xmlns:a16="http://schemas.microsoft.com/office/drawing/2014/main" id="{91974071-6BF8-9FAD-3E68-5D0421FB7D0E}"/>
                </a:ext>
              </a:extLst>
            </p:cNvPr>
            <p:cNvSpPr>
              <a:spLocks noChangeShapeType="1"/>
            </p:cNvSpPr>
            <p:nvPr/>
          </p:nvSpPr>
          <p:spPr bwMode="auto">
            <a:xfrm flipH="1" flipV="1">
              <a:off x="8411" y="15972"/>
              <a:ext cx="6" cy="3"/>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66464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D24C-9BDE-9255-44DE-6B6EE57C928E}"/>
              </a:ext>
            </a:extLst>
          </p:cNvPr>
          <p:cNvSpPr>
            <a:spLocks noGrp="1"/>
          </p:cNvSpPr>
          <p:nvPr>
            <p:ph type="title"/>
          </p:nvPr>
        </p:nvSpPr>
        <p:spPr/>
        <p:txBody>
          <a:bodyPr/>
          <a:lstStyle/>
          <a:p>
            <a:r>
              <a:rPr lang="en-US" sz="3600" dirty="0"/>
              <a:t>Dynamic risk factors </a:t>
            </a:r>
            <a:br>
              <a:rPr lang="en-US" dirty="0"/>
            </a:br>
            <a:r>
              <a:rPr lang="en-US" dirty="0"/>
              <a:t>for sexual offending-adults</a:t>
            </a:r>
          </a:p>
        </p:txBody>
      </p:sp>
      <p:sp>
        <p:nvSpPr>
          <p:cNvPr id="3" name="Content Placeholder 2">
            <a:extLst>
              <a:ext uri="{FF2B5EF4-FFF2-40B4-BE49-F238E27FC236}">
                <a16:creationId xmlns:a16="http://schemas.microsoft.com/office/drawing/2014/main" id="{245483D6-BD0F-F89C-9CA6-5BAF574E7C77}"/>
              </a:ext>
            </a:extLst>
          </p:cNvPr>
          <p:cNvSpPr>
            <a:spLocks noGrp="1"/>
          </p:cNvSpPr>
          <p:nvPr>
            <p:ph sz="half" idx="2"/>
          </p:nvPr>
        </p:nvSpPr>
        <p:spPr>
          <a:xfrm>
            <a:off x="457200" y="2762250"/>
            <a:ext cx="4429125" cy="3189287"/>
          </a:xfrm>
        </p:spPr>
        <p:txBody>
          <a:bodyPr/>
          <a:lstStyle/>
          <a:p>
            <a:pPr marL="285750" indent="-285750">
              <a:buFont typeface="Arial" panose="020B0604020202020204" pitchFamily="34" charset="0"/>
              <a:buChar char="•"/>
            </a:pPr>
            <a:r>
              <a:rPr lang="en-US" dirty="0"/>
              <a:t>Sexual and sexually deviant</a:t>
            </a:r>
          </a:p>
          <a:p>
            <a:pPr marL="285750" indent="-285750">
              <a:buFont typeface="Arial" panose="020B0604020202020204" pitchFamily="34" charset="0"/>
              <a:buChar char="•"/>
            </a:pPr>
            <a:r>
              <a:rPr lang="en-US" dirty="0"/>
              <a:t>Cognitive and responsibility</a:t>
            </a:r>
          </a:p>
          <a:p>
            <a:pPr marL="285750" indent="-285750">
              <a:buFont typeface="Arial" panose="020B0604020202020204" pitchFamily="34" charset="0"/>
              <a:buChar char="•"/>
            </a:pPr>
            <a:r>
              <a:rPr lang="en-US" dirty="0"/>
              <a:t>Interpersonal relationships</a:t>
            </a:r>
          </a:p>
          <a:p>
            <a:pPr marL="285750" indent="-285750">
              <a:buFont typeface="Arial" panose="020B0604020202020204" pitchFamily="34" charset="0"/>
              <a:buChar char="•"/>
            </a:pPr>
            <a:r>
              <a:rPr lang="en-US" dirty="0"/>
              <a:t>Emotion</a:t>
            </a:r>
          </a:p>
          <a:p>
            <a:pPr marL="285750" indent="-285750">
              <a:buFont typeface="Arial" panose="020B0604020202020204" pitchFamily="34" charset="0"/>
              <a:buChar char="•"/>
            </a:pPr>
            <a:r>
              <a:rPr lang="en-US" dirty="0"/>
              <a:t>General regulation skills and deficits</a:t>
            </a:r>
          </a:p>
          <a:p>
            <a:pPr marL="285750" indent="-285750">
              <a:buFont typeface="Arial" panose="020B0604020202020204" pitchFamily="34" charset="0"/>
              <a:buChar char="•"/>
            </a:pPr>
            <a:r>
              <a:rPr lang="en-US" dirty="0"/>
              <a:t>Lifestyle factors and antisocial behaviors</a:t>
            </a:r>
          </a:p>
          <a:p>
            <a:pPr marL="285750" indent="-285750">
              <a:buFont typeface="Arial" panose="020B0604020202020204" pitchFamily="34" charset="0"/>
              <a:buChar char="•"/>
            </a:pPr>
            <a:r>
              <a:rPr lang="en-US" dirty="0"/>
              <a:t>*****</a:t>
            </a:r>
          </a:p>
        </p:txBody>
      </p:sp>
      <p:sp>
        <p:nvSpPr>
          <p:cNvPr id="4" name="Content Placeholder 3">
            <a:extLst>
              <a:ext uri="{FF2B5EF4-FFF2-40B4-BE49-F238E27FC236}">
                <a16:creationId xmlns:a16="http://schemas.microsoft.com/office/drawing/2014/main" id="{82955D9D-835F-7AA9-DEB3-4A5104E63972}"/>
              </a:ext>
            </a:extLst>
          </p:cNvPr>
          <p:cNvSpPr>
            <a:spLocks noGrp="1"/>
          </p:cNvSpPr>
          <p:nvPr>
            <p:ph sz="half" idx="13"/>
          </p:nvPr>
        </p:nvSpPr>
        <p:spPr>
          <a:xfrm>
            <a:off x="5221602" y="2156565"/>
            <a:ext cx="5960747" cy="4253760"/>
          </a:xfrm>
        </p:spPr>
        <p:txBody>
          <a:bodyPr>
            <a:normAutofit/>
          </a:bodyPr>
          <a:lstStyle/>
          <a:p>
            <a:r>
              <a:rPr lang="en-US" dirty="0"/>
              <a:t>Sexual &amp; Sexually Deviant –deviant sexual interest, sexually related issues and arousal management</a:t>
            </a:r>
          </a:p>
          <a:p>
            <a:pPr lvl="1"/>
            <a:r>
              <a:rPr lang="en-US" dirty="0"/>
              <a:t>Sexual preoccupation</a:t>
            </a:r>
          </a:p>
          <a:p>
            <a:pPr lvl="1"/>
            <a:r>
              <a:rPr lang="en-US" dirty="0"/>
              <a:t>Deviant sexual interest</a:t>
            </a:r>
          </a:p>
          <a:p>
            <a:pPr lvl="1"/>
            <a:r>
              <a:rPr lang="en-US" dirty="0"/>
              <a:t>Multiple paraphilias</a:t>
            </a:r>
          </a:p>
          <a:p>
            <a:pPr lvl="1"/>
            <a:r>
              <a:rPr lang="en-US" dirty="0"/>
              <a:t>Sexual preference for children </a:t>
            </a:r>
          </a:p>
          <a:p>
            <a:pPr lvl="1"/>
            <a:r>
              <a:rPr lang="en-US" dirty="0"/>
              <a:t>Interest in sexualized violence</a:t>
            </a:r>
          </a:p>
          <a:p>
            <a:pPr lvl="1"/>
            <a:r>
              <a:rPr lang="en-US" dirty="0"/>
              <a:t>Use of sexualized coping skills</a:t>
            </a:r>
          </a:p>
          <a:p>
            <a:pPr lvl="1"/>
            <a:r>
              <a:rPr lang="en-US" dirty="0"/>
              <a:t>Poor sexual regulation skills</a:t>
            </a:r>
          </a:p>
          <a:p>
            <a:pPr lvl="1"/>
            <a:r>
              <a:rPr lang="en-US" dirty="0"/>
              <a:t>Feelings of sexual entitlement</a:t>
            </a:r>
          </a:p>
          <a:p>
            <a:pPr lvl="1"/>
            <a:endParaRPr lang="en-US" dirty="0"/>
          </a:p>
        </p:txBody>
      </p:sp>
    </p:spTree>
    <p:extLst>
      <p:ext uri="{BB962C8B-B14F-4D97-AF65-F5344CB8AC3E}">
        <p14:creationId xmlns:p14="http://schemas.microsoft.com/office/powerpoint/2010/main" val="63753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68E91FE-1E96-9012-B0A7-9E9605A1D060}"/>
              </a:ext>
            </a:extLst>
          </p:cNvPr>
          <p:cNvSpPr>
            <a:spLocks noGrp="1"/>
          </p:cNvSpPr>
          <p:nvPr>
            <p:ph type="ctrTitle"/>
          </p:nvPr>
        </p:nvSpPr>
        <p:spPr>
          <a:xfrm>
            <a:off x="449580" y="4423702"/>
            <a:ext cx="11292839" cy="1550378"/>
          </a:xfrm>
        </p:spPr>
        <p:txBody>
          <a:bodyPr>
            <a:normAutofit/>
          </a:bodyPr>
          <a:lstStyle/>
          <a:p>
            <a:r>
              <a:rPr lang="en-US" dirty="0"/>
              <a:t>Sexual deviancy</a:t>
            </a:r>
          </a:p>
        </p:txBody>
      </p:sp>
      <p:pic>
        <p:nvPicPr>
          <p:cNvPr id="4" name="Picture Placeholder 3" descr="A person standing in a room with other people sitting in chairs&#10;&#10;Description automatically generated">
            <a:extLst>
              <a:ext uri="{FF2B5EF4-FFF2-40B4-BE49-F238E27FC236}">
                <a16:creationId xmlns:a16="http://schemas.microsoft.com/office/drawing/2014/main" id="{45F2459E-5345-C0E4-D608-F1BD6EBA9D92}"/>
              </a:ext>
            </a:extLst>
          </p:cNvPr>
          <p:cNvPicPr>
            <a:picLocks noGrp="1" noChangeAspect="1"/>
          </p:cNvPicPr>
          <p:nvPr>
            <p:ph type="pic" sz="quarter" idx="13"/>
          </p:nvPr>
        </p:nvPicPr>
        <p:blipFill rotWithShape="1">
          <a:blip r:embed="rId3"/>
          <a:srcRect t="11284" b="40330"/>
          <a:stretch/>
        </p:blipFill>
        <p:spPr>
          <a:xfrm>
            <a:off x="449580" y="705104"/>
            <a:ext cx="11292840" cy="3643376"/>
          </a:xfrm>
        </p:spPr>
      </p:pic>
    </p:spTree>
    <p:extLst>
      <p:ext uri="{BB962C8B-B14F-4D97-AF65-F5344CB8AC3E}">
        <p14:creationId xmlns:p14="http://schemas.microsoft.com/office/powerpoint/2010/main" val="172184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1798-5B37-535D-9E23-E74A640769A1}"/>
              </a:ext>
            </a:extLst>
          </p:cNvPr>
          <p:cNvSpPr>
            <a:spLocks noGrp="1"/>
          </p:cNvSpPr>
          <p:nvPr>
            <p:ph type="title"/>
          </p:nvPr>
        </p:nvSpPr>
        <p:spPr/>
        <p:txBody>
          <a:bodyPr/>
          <a:lstStyle/>
          <a:p>
            <a:r>
              <a:rPr lang="en-US" dirty="0"/>
              <a:t>Sexual deviancy- definitions</a:t>
            </a:r>
          </a:p>
        </p:txBody>
      </p:sp>
      <p:graphicFrame>
        <p:nvGraphicFramePr>
          <p:cNvPr id="5" name="Content Placeholder 4">
            <a:extLst>
              <a:ext uri="{FF2B5EF4-FFF2-40B4-BE49-F238E27FC236}">
                <a16:creationId xmlns:a16="http://schemas.microsoft.com/office/drawing/2014/main" id="{635228D9-1E30-CB85-5334-32A3BF324C97}"/>
              </a:ext>
            </a:extLst>
          </p:cNvPr>
          <p:cNvGraphicFramePr>
            <a:graphicFrameLocks noGrp="1"/>
          </p:cNvGraphicFramePr>
          <p:nvPr>
            <p:ph sz="half" idx="13"/>
            <p:extLst>
              <p:ext uri="{D42A27DB-BD31-4B8C-83A1-F6EECF244321}">
                <p14:modId xmlns:p14="http://schemas.microsoft.com/office/powerpoint/2010/main" val="1890953359"/>
              </p:ext>
            </p:extLst>
          </p:nvPr>
        </p:nvGraphicFramePr>
        <p:xfrm>
          <a:off x="457199" y="2238374"/>
          <a:ext cx="10925175" cy="4221168"/>
        </p:xfrm>
        <a:graphic>
          <a:graphicData uri="http://schemas.openxmlformats.org/drawingml/2006/table">
            <a:tbl>
              <a:tblPr firstRow="1" bandRow="1">
                <a:tableStyleId>{8A107856-5554-42FB-B03E-39F5DBC370BA}</a:tableStyleId>
              </a:tblPr>
              <a:tblGrid>
                <a:gridCol w="2368544">
                  <a:extLst>
                    <a:ext uri="{9D8B030D-6E8A-4147-A177-3AD203B41FA5}">
                      <a16:colId xmlns:a16="http://schemas.microsoft.com/office/drawing/2014/main" val="2127743141"/>
                    </a:ext>
                  </a:extLst>
                </a:gridCol>
                <a:gridCol w="8556631">
                  <a:extLst>
                    <a:ext uri="{9D8B030D-6E8A-4147-A177-3AD203B41FA5}">
                      <a16:colId xmlns:a16="http://schemas.microsoft.com/office/drawing/2014/main" val="3488905380"/>
                    </a:ext>
                  </a:extLst>
                </a:gridCol>
              </a:tblGrid>
              <a:tr h="689532">
                <a:tc>
                  <a:txBody>
                    <a:bodyPr/>
                    <a:lstStyle/>
                    <a:p>
                      <a:r>
                        <a:rPr lang="en-US" b="0" dirty="0"/>
                        <a:t>Sexual Interest</a:t>
                      </a:r>
                    </a:p>
                  </a:txBody>
                  <a:tcPr/>
                </a:tc>
                <a:tc>
                  <a:txBody>
                    <a:bodyPr/>
                    <a:lstStyle/>
                    <a:p>
                      <a:r>
                        <a:rPr lang="en-US" b="0" dirty="0"/>
                        <a:t>Sexual preference (entrenched patterns of attraction)</a:t>
                      </a:r>
                    </a:p>
                  </a:txBody>
                  <a:tcPr/>
                </a:tc>
                <a:extLst>
                  <a:ext uri="{0D108BD9-81ED-4DB2-BD59-A6C34878D82A}">
                    <a16:rowId xmlns:a16="http://schemas.microsoft.com/office/drawing/2014/main" val="3799434280"/>
                  </a:ext>
                </a:extLst>
              </a:tr>
              <a:tr h="689532">
                <a:tc>
                  <a:txBody>
                    <a:bodyPr/>
                    <a:lstStyle/>
                    <a:p>
                      <a:r>
                        <a:rPr lang="en-US" dirty="0"/>
                        <a:t>Deviant Arousal</a:t>
                      </a:r>
                    </a:p>
                  </a:txBody>
                  <a:tcPr/>
                </a:tc>
                <a:tc>
                  <a:txBody>
                    <a:bodyPr/>
                    <a:lstStyle/>
                    <a:p>
                      <a:r>
                        <a:rPr lang="en-US" dirty="0"/>
                        <a:t>Expression of sexual interest or an attraction to some deviant stimulus</a:t>
                      </a:r>
                    </a:p>
                  </a:txBody>
                  <a:tcPr/>
                </a:tc>
                <a:extLst>
                  <a:ext uri="{0D108BD9-81ED-4DB2-BD59-A6C34878D82A}">
                    <a16:rowId xmlns:a16="http://schemas.microsoft.com/office/drawing/2014/main" val="132522890"/>
                  </a:ext>
                </a:extLst>
              </a:tr>
              <a:tr h="1445571">
                <a:tc>
                  <a:txBody>
                    <a:bodyPr/>
                    <a:lstStyle/>
                    <a:p>
                      <a:r>
                        <a:rPr lang="en-US" dirty="0"/>
                        <a:t>Deviant Fantasy</a:t>
                      </a:r>
                    </a:p>
                  </a:txBody>
                  <a:tcPr/>
                </a:tc>
                <a:tc>
                  <a:txBody>
                    <a:bodyPr/>
                    <a:lstStyle/>
                    <a:p>
                      <a:r>
                        <a:rPr lang="en-US" dirty="0"/>
                        <a:t>Imagery (involving any/all sensory modes) encompassing an envisioning process of deviant </a:t>
                      </a:r>
                      <a:r>
                        <a:rPr lang="en-US"/>
                        <a:t>scenerio.</a:t>
                      </a:r>
                      <a:endParaRPr lang="en-US" dirty="0"/>
                    </a:p>
                    <a:p>
                      <a:pPr marL="285750" indent="-285750">
                        <a:buFont typeface="Arial" panose="020B0604020202020204" pitchFamily="34" charset="0"/>
                        <a:buChar char="•"/>
                      </a:pPr>
                      <a:r>
                        <a:rPr lang="en-US" dirty="0"/>
                        <a:t>Simple deviant thoughts</a:t>
                      </a:r>
                    </a:p>
                    <a:p>
                      <a:pPr marL="285750" indent="-285750">
                        <a:buFont typeface="Arial" panose="020B0604020202020204" pitchFamily="34" charset="0"/>
                        <a:buChar char="•"/>
                      </a:pPr>
                      <a:r>
                        <a:rPr lang="en-US" dirty="0"/>
                        <a:t>Mental rehearsal of pretend or real scenario</a:t>
                      </a:r>
                    </a:p>
                    <a:p>
                      <a:pPr marL="285750" indent="-285750">
                        <a:buFont typeface="Arial" panose="020B0604020202020204" pitchFamily="34" charset="0"/>
                        <a:buChar char="•"/>
                      </a:pPr>
                      <a:r>
                        <a:rPr lang="en-US" dirty="0"/>
                        <a:t>Mental image and/or sequence</a:t>
                      </a:r>
                    </a:p>
                  </a:txBody>
                  <a:tcPr/>
                </a:tc>
                <a:extLst>
                  <a:ext uri="{0D108BD9-81ED-4DB2-BD59-A6C34878D82A}">
                    <a16:rowId xmlns:a16="http://schemas.microsoft.com/office/drawing/2014/main" val="2939311517"/>
                  </a:ext>
                </a:extLst>
              </a:tr>
              <a:tr h="689532">
                <a:tc>
                  <a:txBody>
                    <a:bodyPr/>
                    <a:lstStyle/>
                    <a:p>
                      <a:r>
                        <a:rPr lang="en-US" dirty="0"/>
                        <a:t>Urges</a:t>
                      </a:r>
                    </a:p>
                  </a:txBody>
                  <a:tcPr/>
                </a:tc>
                <a:tc>
                  <a:txBody>
                    <a:bodyPr/>
                    <a:lstStyle/>
                    <a:p>
                      <a:r>
                        <a:rPr lang="en-US" dirty="0"/>
                        <a:t>Sudden impulse to do something</a:t>
                      </a:r>
                    </a:p>
                  </a:txBody>
                  <a:tcPr/>
                </a:tc>
                <a:extLst>
                  <a:ext uri="{0D108BD9-81ED-4DB2-BD59-A6C34878D82A}">
                    <a16:rowId xmlns:a16="http://schemas.microsoft.com/office/drawing/2014/main" val="3956984832"/>
                  </a:ext>
                </a:extLst>
              </a:tr>
              <a:tr h="689532">
                <a:tc>
                  <a:txBody>
                    <a:bodyPr/>
                    <a:lstStyle/>
                    <a:p>
                      <a:r>
                        <a:rPr lang="en-US" dirty="0"/>
                        <a:t>Craving</a:t>
                      </a:r>
                    </a:p>
                  </a:txBody>
                  <a:tcPr/>
                </a:tc>
                <a:tc>
                  <a:txBody>
                    <a:bodyPr/>
                    <a:lstStyle/>
                    <a:p>
                      <a:r>
                        <a:rPr lang="en-US" dirty="0"/>
                        <a:t>Desire to experience consequence</a:t>
                      </a:r>
                    </a:p>
                  </a:txBody>
                  <a:tcPr/>
                </a:tc>
                <a:extLst>
                  <a:ext uri="{0D108BD9-81ED-4DB2-BD59-A6C34878D82A}">
                    <a16:rowId xmlns:a16="http://schemas.microsoft.com/office/drawing/2014/main" val="1301300219"/>
                  </a:ext>
                </a:extLst>
              </a:tr>
            </a:tbl>
          </a:graphicData>
        </a:graphic>
      </p:graphicFrame>
    </p:spTree>
    <p:extLst>
      <p:ext uri="{BB962C8B-B14F-4D97-AF65-F5344CB8AC3E}">
        <p14:creationId xmlns:p14="http://schemas.microsoft.com/office/powerpoint/2010/main" val="2319378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34D15-1FEB-24C8-E7CF-1FE978235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53A7C-AAA4-E0CB-C86F-0D7E3D8000D7}"/>
              </a:ext>
            </a:extLst>
          </p:cNvPr>
          <p:cNvSpPr>
            <a:spLocks noGrp="1"/>
          </p:cNvSpPr>
          <p:nvPr>
            <p:ph type="title"/>
          </p:nvPr>
        </p:nvSpPr>
        <p:spPr/>
        <p:txBody>
          <a:bodyPr/>
          <a:lstStyle/>
          <a:p>
            <a:r>
              <a:rPr lang="en-US" dirty="0"/>
              <a:t>Components of deviant fantasy</a:t>
            </a:r>
          </a:p>
        </p:txBody>
      </p:sp>
      <p:sp>
        <p:nvSpPr>
          <p:cNvPr id="3" name="Content Placeholder 2">
            <a:extLst>
              <a:ext uri="{FF2B5EF4-FFF2-40B4-BE49-F238E27FC236}">
                <a16:creationId xmlns:a16="http://schemas.microsoft.com/office/drawing/2014/main" id="{759D62AA-65E0-22DD-9D79-A724661F6E7E}"/>
              </a:ext>
            </a:extLst>
          </p:cNvPr>
          <p:cNvSpPr>
            <a:spLocks noGrp="1"/>
          </p:cNvSpPr>
          <p:nvPr>
            <p:ph sz="half" idx="13"/>
          </p:nvPr>
        </p:nvSpPr>
        <p:spPr>
          <a:xfrm>
            <a:off x="200294" y="1982088"/>
            <a:ext cx="3657600" cy="3633047"/>
          </a:xfrm>
        </p:spPr>
        <p:txBody>
          <a:bodyPr/>
          <a:lstStyle/>
          <a:p>
            <a:pPr>
              <a:buFont typeface="Arial" panose="020B0604020202020204" pitchFamily="34" charset="0"/>
              <a:buChar char="•"/>
            </a:pPr>
            <a:r>
              <a:rPr lang="en-US" dirty="0"/>
              <a:t>Sensory construction &amp; texture</a:t>
            </a:r>
          </a:p>
          <a:p>
            <a:pPr lvl="1">
              <a:buFont typeface="Arial" panose="020B0604020202020204" pitchFamily="34" charset="0"/>
              <a:buChar char="•"/>
            </a:pPr>
            <a:r>
              <a:rPr lang="en-US" dirty="0"/>
              <a:t>Visual, auditory, kinesthetic, tactile, olfactory</a:t>
            </a:r>
          </a:p>
          <a:p>
            <a:pPr>
              <a:buFont typeface="Arial" panose="020B0604020202020204" pitchFamily="34" charset="0"/>
              <a:buChar char="•"/>
            </a:pPr>
            <a:r>
              <a:rPr lang="en-US" dirty="0"/>
              <a:t>Experiential domains-</a:t>
            </a:r>
          </a:p>
          <a:p>
            <a:pPr lvl="1">
              <a:buFont typeface="Arial" panose="020B0604020202020204" pitchFamily="34" charset="0"/>
              <a:buChar char="•"/>
            </a:pPr>
            <a:r>
              <a:rPr lang="en-US" dirty="0"/>
              <a:t>Thoughts, feelings, interpersonal, bio/physiological responses, contextual</a:t>
            </a:r>
          </a:p>
        </p:txBody>
      </p:sp>
      <p:sp>
        <p:nvSpPr>
          <p:cNvPr id="4" name="Content Placeholder 3">
            <a:extLst>
              <a:ext uri="{FF2B5EF4-FFF2-40B4-BE49-F238E27FC236}">
                <a16:creationId xmlns:a16="http://schemas.microsoft.com/office/drawing/2014/main" id="{7A9A272B-5AB7-BA00-2117-07B917B5C499}"/>
              </a:ext>
            </a:extLst>
          </p:cNvPr>
          <p:cNvSpPr>
            <a:spLocks noGrp="1"/>
          </p:cNvSpPr>
          <p:nvPr>
            <p:ph sz="half" idx="2"/>
          </p:nvPr>
        </p:nvSpPr>
        <p:spPr>
          <a:xfrm>
            <a:off x="3857894" y="2004747"/>
            <a:ext cx="4051671" cy="3385118"/>
          </a:xfrm>
        </p:spPr>
        <p:txBody>
          <a:bodyPr/>
          <a:lstStyle/>
          <a:p>
            <a:pPr marL="285750" indent="-285750">
              <a:buFont typeface="Arial" panose="020B0604020202020204" pitchFamily="34" charset="0"/>
              <a:buChar char="•"/>
            </a:pPr>
            <a:r>
              <a:rPr lang="en-US" dirty="0"/>
              <a:t>Themes</a:t>
            </a:r>
          </a:p>
          <a:p>
            <a:pPr marL="834390" lvl="2" indent="-285750">
              <a:buFont typeface="Arial" panose="020B0604020202020204" pitchFamily="34" charset="0"/>
              <a:buChar char="•"/>
            </a:pPr>
            <a:r>
              <a:rPr lang="en-US" dirty="0"/>
              <a:t>Meanings or symbolism</a:t>
            </a:r>
          </a:p>
          <a:p>
            <a:pPr marL="1383030" lvl="4" indent="-285750">
              <a:buFont typeface="Arial" panose="020B0604020202020204" pitchFamily="34" charset="0"/>
              <a:buChar char="•"/>
            </a:pPr>
            <a:r>
              <a:rPr lang="en-US" dirty="0"/>
              <a:t>Symbolic representations</a:t>
            </a:r>
          </a:p>
          <a:p>
            <a:pPr marL="834390" lvl="2" indent="-285750">
              <a:buFont typeface="Arial" panose="020B0604020202020204" pitchFamily="34" charset="0"/>
              <a:buChar char="•"/>
            </a:pPr>
            <a:r>
              <a:rPr lang="en-US" dirty="0"/>
              <a:t>Teleological (purposes)</a:t>
            </a:r>
          </a:p>
          <a:p>
            <a:pPr marL="834390" lvl="2" indent="-285750">
              <a:buFont typeface="Arial" panose="020B0604020202020204" pitchFamily="34" charset="0"/>
              <a:buChar char="•"/>
            </a:pPr>
            <a:r>
              <a:rPr lang="en-US" dirty="0"/>
              <a:t>Emotional needs met</a:t>
            </a:r>
          </a:p>
        </p:txBody>
      </p:sp>
      <p:sp>
        <p:nvSpPr>
          <p:cNvPr id="5" name="TextBox 4">
            <a:extLst>
              <a:ext uri="{FF2B5EF4-FFF2-40B4-BE49-F238E27FC236}">
                <a16:creationId xmlns:a16="http://schemas.microsoft.com/office/drawing/2014/main" id="{CC2E6791-1D89-A1BA-8B46-C2932F01A059}"/>
              </a:ext>
            </a:extLst>
          </p:cNvPr>
          <p:cNvSpPr txBox="1"/>
          <p:nvPr/>
        </p:nvSpPr>
        <p:spPr>
          <a:xfrm>
            <a:off x="7940035" y="791806"/>
            <a:ext cx="4051671" cy="601360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chemeClr val="accent1">
                    <a:lumMod val="50000"/>
                  </a:schemeClr>
                </a:solidFill>
              </a:rPr>
              <a:t>Sexual Fantasy Structural Properties Model (SFPM)</a:t>
            </a:r>
          </a:p>
          <a:p>
            <a:pPr algn="ctr"/>
            <a:endParaRPr lang="en-US" sz="1600" dirty="0">
              <a:solidFill>
                <a:schemeClr val="accent3">
                  <a:lumMod val="75000"/>
                </a:schemeClr>
              </a:solidFill>
            </a:endParaRPr>
          </a:p>
          <a:p>
            <a:pPr algn="ctr"/>
            <a:r>
              <a:rPr lang="en-US" sz="1600" dirty="0">
                <a:solidFill>
                  <a:schemeClr val="accent3">
                    <a:lumMod val="75000"/>
                  </a:schemeClr>
                </a:solidFill>
              </a:rPr>
              <a:t>Gee. Ward, </a:t>
            </a:r>
            <a:r>
              <a:rPr lang="en-US" sz="1600" dirty="0" err="1">
                <a:solidFill>
                  <a:schemeClr val="accent3">
                    <a:lumMod val="75000"/>
                  </a:schemeClr>
                </a:solidFill>
              </a:rPr>
              <a:t>Belofastov</a:t>
            </a:r>
            <a:r>
              <a:rPr lang="en-US" sz="1600" dirty="0">
                <a:solidFill>
                  <a:schemeClr val="accent3">
                    <a:lumMod val="75000"/>
                  </a:schemeClr>
                </a:solidFill>
              </a:rPr>
              <a:t>, &amp; Beech--2006</a:t>
            </a:r>
          </a:p>
          <a:p>
            <a:pPr marL="285750" indent="-285750">
              <a:buFont typeface="Arial" panose="020B0604020202020204" pitchFamily="34" charset="0"/>
              <a:buChar char="•"/>
            </a:pPr>
            <a:r>
              <a:rPr lang="en-US" sz="1600" dirty="0">
                <a:solidFill>
                  <a:schemeClr val="accent3">
                    <a:lumMod val="75000"/>
                  </a:schemeClr>
                </a:solidFill>
              </a:rPr>
              <a:t>8 Properties</a:t>
            </a:r>
          </a:p>
          <a:p>
            <a:pPr marL="742950" lvl="1" indent="-285750">
              <a:buFont typeface="Arial" panose="020B0604020202020204" pitchFamily="34" charset="0"/>
              <a:buChar char="•"/>
            </a:pPr>
            <a:r>
              <a:rPr lang="en-US" sz="1600" dirty="0">
                <a:solidFill>
                  <a:schemeClr val="accent3">
                    <a:lumMod val="75000"/>
                  </a:schemeClr>
                </a:solidFill>
              </a:rPr>
              <a:t>Origins</a:t>
            </a:r>
          </a:p>
          <a:p>
            <a:pPr marL="1200150" lvl="2" indent="-285750">
              <a:buFont typeface="Arial" panose="020B0604020202020204" pitchFamily="34" charset="0"/>
              <a:buChar char="•"/>
            </a:pPr>
            <a:r>
              <a:rPr lang="en-US" sz="1600" dirty="0">
                <a:solidFill>
                  <a:schemeClr val="accent3">
                    <a:lumMod val="75000"/>
                  </a:schemeClr>
                </a:solidFill>
              </a:rPr>
              <a:t>Beginning/source of fantasy</a:t>
            </a:r>
          </a:p>
          <a:p>
            <a:pPr marL="742950" lvl="1" indent="-285750">
              <a:buFont typeface="Arial" panose="020B0604020202020204" pitchFamily="34" charset="0"/>
              <a:buChar char="•"/>
            </a:pPr>
            <a:r>
              <a:rPr lang="en-US" sz="1600" dirty="0">
                <a:solidFill>
                  <a:schemeClr val="accent3">
                    <a:lumMod val="75000"/>
                  </a:schemeClr>
                </a:solidFill>
              </a:rPr>
              <a:t>Context</a:t>
            </a:r>
          </a:p>
          <a:p>
            <a:pPr marL="1200150" lvl="2" indent="-285750">
              <a:buFont typeface="Arial" panose="020B0604020202020204" pitchFamily="34" charset="0"/>
              <a:buChar char="•"/>
            </a:pPr>
            <a:r>
              <a:rPr lang="en-US" sz="1600" dirty="0">
                <a:solidFill>
                  <a:schemeClr val="accent3">
                    <a:lumMod val="75000"/>
                  </a:schemeClr>
                </a:solidFill>
              </a:rPr>
              <a:t>Situation</a:t>
            </a:r>
          </a:p>
          <a:p>
            <a:pPr marL="742950" lvl="1" indent="-285750">
              <a:buFont typeface="Arial" panose="020B0604020202020204" pitchFamily="34" charset="0"/>
              <a:buChar char="•"/>
            </a:pPr>
            <a:r>
              <a:rPr lang="en-US" sz="1600" dirty="0">
                <a:solidFill>
                  <a:schemeClr val="accent3">
                    <a:lumMod val="75000"/>
                  </a:schemeClr>
                </a:solidFill>
              </a:rPr>
              <a:t>Trigger</a:t>
            </a:r>
          </a:p>
          <a:p>
            <a:pPr marL="1200150" lvl="2" indent="-285750">
              <a:buFont typeface="Arial" panose="020B0604020202020204" pitchFamily="34" charset="0"/>
              <a:buChar char="•"/>
            </a:pPr>
            <a:r>
              <a:rPr lang="en-US" sz="1600" dirty="0">
                <a:solidFill>
                  <a:schemeClr val="accent3">
                    <a:lumMod val="75000"/>
                  </a:schemeClr>
                </a:solidFill>
              </a:rPr>
              <a:t>Evoked or elicited</a:t>
            </a:r>
          </a:p>
          <a:p>
            <a:pPr marL="742950" lvl="1" indent="-285750">
              <a:buFont typeface="Arial" panose="020B0604020202020204" pitchFamily="34" charset="0"/>
              <a:buChar char="•"/>
            </a:pPr>
            <a:r>
              <a:rPr lang="en-US" sz="1600" dirty="0">
                <a:solidFill>
                  <a:schemeClr val="accent3">
                    <a:lumMod val="75000"/>
                  </a:schemeClr>
                </a:solidFill>
              </a:rPr>
              <a:t>Perceptual Modality</a:t>
            </a:r>
          </a:p>
          <a:p>
            <a:pPr marL="1200150" lvl="2" indent="-285750">
              <a:buFont typeface="Arial" panose="020B0604020202020204" pitchFamily="34" charset="0"/>
              <a:buChar char="•"/>
            </a:pPr>
            <a:r>
              <a:rPr lang="en-US" sz="1600" dirty="0">
                <a:solidFill>
                  <a:schemeClr val="accent3">
                    <a:lumMod val="75000"/>
                  </a:schemeClr>
                </a:solidFill>
              </a:rPr>
              <a:t>Sensory modes</a:t>
            </a:r>
          </a:p>
          <a:p>
            <a:pPr marL="742950" lvl="1" indent="-285750">
              <a:buFont typeface="Arial" panose="020B0604020202020204" pitchFamily="34" charset="0"/>
              <a:buChar char="•"/>
            </a:pPr>
            <a:r>
              <a:rPr lang="en-US" sz="1600" dirty="0">
                <a:solidFill>
                  <a:schemeClr val="accent3">
                    <a:lumMod val="75000"/>
                  </a:schemeClr>
                </a:solidFill>
              </a:rPr>
              <a:t>Clarity</a:t>
            </a:r>
          </a:p>
          <a:p>
            <a:pPr marL="1200150" lvl="2" indent="-285750">
              <a:buFont typeface="Arial" panose="020B0604020202020204" pitchFamily="34" charset="0"/>
              <a:buChar char="•"/>
            </a:pPr>
            <a:r>
              <a:rPr lang="en-US" sz="1600" dirty="0">
                <a:solidFill>
                  <a:schemeClr val="accent3">
                    <a:lumMod val="75000"/>
                  </a:schemeClr>
                </a:solidFill>
              </a:rPr>
              <a:t>Lucid details</a:t>
            </a:r>
          </a:p>
          <a:p>
            <a:pPr marL="742950" lvl="1" indent="-285750">
              <a:buFont typeface="Arial" panose="020B0604020202020204" pitchFamily="34" charset="0"/>
              <a:buChar char="•"/>
            </a:pPr>
            <a:r>
              <a:rPr lang="en-US" sz="1600" dirty="0">
                <a:solidFill>
                  <a:schemeClr val="accent3">
                    <a:lumMod val="75000"/>
                  </a:schemeClr>
                </a:solidFill>
              </a:rPr>
              <a:t>Intensity</a:t>
            </a:r>
          </a:p>
          <a:p>
            <a:pPr marL="1200150" lvl="2" indent="-285750">
              <a:buFont typeface="Arial" panose="020B0604020202020204" pitchFamily="34" charset="0"/>
              <a:buChar char="•"/>
            </a:pPr>
            <a:r>
              <a:rPr lang="en-US" sz="1600" dirty="0">
                <a:solidFill>
                  <a:schemeClr val="accent3">
                    <a:lumMod val="75000"/>
                  </a:schemeClr>
                </a:solidFill>
              </a:rPr>
              <a:t>Frequency, duration</a:t>
            </a:r>
          </a:p>
          <a:p>
            <a:pPr marL="742950" lvl="1" indent="-285750">
              <a:buFont typeface="Arial" panose="020B0604020202020204" pitchFamily="34" charset="0"/>
              <a:buChar char="•"/>
            </a:pPr>
            <a:r>
              <a:rPr lang="en-US" sz="1600" dirty="0">
                <a:solidFill>
                  <a:schemeClr val="accent3">
                    <a:lumMod val="75000"/>
                  </a:schemeClr>
                </a:solidFill>
              </a:rPr>
              <a:t>Emotion</a:t>
            </a:r>
          </a:p>
          <a:p>
            <a:pPr marL="1200150" lvl="2" indent="-285750">
              <a:buFont typeface="Arial" panose="020B0604020202020204" pitchFamily="34" charset="0"/>
              <a:buChar char="•"/>
            </a:pPr>
            <a:r>
              <a:rPr lang="en-US" sz="1600" dirty="0">
                <a:solidFill>
                  <a:schemeClr val="accent3">
                    <a:lumMod val="75000"/>
                  </a:schemeClr>
                </a:solidFill>
              </a:rPr>
              <a:t>Feelings</a:t>
            </a:r>
          </a:p>
          <a:p>
            <a:pPr marL="742950" lvl="1" indent="-285750">
              <a:buFont typeface="Arial" panose="020B0604020202020204" pitchFamily="34" charset="0"/>
              <a:buChar char="•"/>
            </a:pPr>
            <a:r>
              <a:rPr lang="en-US" sz="1600" dirty="0">
                <a:solidFill>
                  <a:schemeClr val="accent3">
                    <a:lumMod val="75000"/>
                  </a:schemeClr>
                </a:solidFill>
              </a:rPr>
              <a:t>Motion</a:t>
            </a:r>
          </a:p>
          <a:p>
            <a:pPr marL="1200150" lvl="2" indent="-285750">
              <a:buFont typeface="Arial" panose="020B0604020202020204" pitchFamily="34" charset="0"/>
              <a:buChar char="•"/>
            </a:pPr>
            <a:r>
              <a:rPr lang="en-US" sz="1600" dirty="0">
                <a:solidFill>
                  <a:schemeClr val="accent3">
                    <a:lumMod val="75000"/>
                  </a:schemeClr>
                </a:solidFill>
              </a:rPr>
              <a:t>Level of activities/behaviors within the fantasy</a:t>
            </a:r>
          </a:p>
        </p:txBody>
      </p:sp>
    </p:spTree>
    <p:extLst>
      <p:ext uri="{BB962C8B-B14F-4D97-AF65-F5344CB8AC3E}">
        <p14:creationId xmlns:p14="http://schemas.microsoft.com/office/powerpoint/2010/main" val="418355830"/>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design_Wac_SL_V17" id="{4D22887C-B17E-431D-8F97-AA2530101335}" vid="{F78FA1FE-5C61-42E1-AC6B-CC085CA9AC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00B2AC-C335-4100-B8B3-2D9F49A7290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D1F84C-D1FD-4B1B-9CFD-8E0D96AC4DF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{396549E6-4188-4866-A381-BDDAC3A77C8E}tf45205285_win32</Template>
  <TotalTime>5587</TotalTime>
  <Words>4647</Words>
  <Application>Microsoft Office PowerPoint</Application>
  <PresentationFormat>Widescreen</PresentationFormat>
  <Paragraphs>464</Paragraphs>
  <Slides>46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Courier New</vt:lpstr>
      <vt:lpstr>Gill Sans MT</vt:lpstr>
      <vt:lpstr>Symbol</vt:lpstr>
      <vt:lpstr>Times New Roman</vt:lpstr>
      <vt:lpstr>Wingdings</vt:lpstr>
      <vt:lpstr>Wingdings 2</vt:lpstr>
      <vt:lpstr>DividendVTI</vt:lpstr>
      <vt:lpstr>Utilizing sexual regulation techniques       in group</vt:lpstr>
      <vt:lpstr>Agenda </vt:lpstr>
      <vt:lpstr>Meet your presenters</vt:lpstr>
      <vt:lpstr>Holistic view</vt:lpstr>
      <vt:lpstr>Holistic view of self &amp; context</vt:lpstr>
      <vt:lpstr>Dynamic risk factors  for sexual offending-adults</vt:lpstr>
      <vt:lpstr>Sexual deviancy</vt:lpstr>
      <vt:lpstr>Sexual deviancy- definitions</vt:lpstr>
      <vt:lpstr>Components of deviant fantasy</vt:lpstr>
      <vt:lpstr>Functioning Groups</vt:lpstr>
      <vt:lpstr>Groups</vt:lpstr>
      <vt:lpstr>Group leadership</vt:lpstr>
      <vt:lpstr>Techniques</vt:lpstr>
      <vt:lpstr>Behavioral techniques</vt:lpstr>
      <vt:lpstr>Tracking Patterns/states of offending mindframes</vt:lpstr>
      <vt:lpstr>Covert sensitization</vt:lpstr>
      <vt:lpstr>Stimulus control strategies</vt:lpstr>
      <vt:lpstr>Pattern interruption or intervention</vt:lpstr>
      <vt:lpstr>Hypnotic imagery- The Control dial</vt:lpstr>
      <vt:lpstr>Aversive conditioning</vt:lpstr>
      <vt:lpstr>Olfactory Aversion</vt:lpstr>
      <vt:lpstr>Minimal arousal conditioning (MAC)</vt:lpstr>
      <vt:lpstr>Additional behavior techniques</vt:lpstr>
      <vt:lpstr>cognitive techniques, Cognitive restructuring,      &amp; CBT Techniques</vt:lpstr>
      <vt:lpstr>Cognitive Restructuring</vt:lpstr>
      <vt:lpstr>Basic REBT Formula</vt:lpstr>
      <vt:lpstr>Additional cognitive techniques</vt:lpstr>
      <vt:lpstr>Paradoxical techniques</vt:lpstr>
      <vt:lpstr>Double bind</vt:lpstr>
      <vt:lpstr>Parallel communication tactics</vt:lpstr>
      <vt:lpstr>Additional paradoxical techniques</vt:lpstr>
      <vt:lpstr>Hypnotic techniques</vt:lpstr>
      <vt:lpstr>Imagery</vt:lpstr>
      <vt:lpstr>Mindfulness</vt:lpstr>
      <vt:lpstr>Group activity</vt:lpstr>
      <vt:lpstr>Potential issues</vt:lpstr>
      <vt:lpstr>Transference &amp; countertransference </vt:lpstr>
      <vt:lpstr>Dealing with tension</vt:lpstr>
      <vt:lpstr>Dealing with  Resistance Therapeutically</vt:lpstr>
      <vt:lpstr>7 Habits of Conflict Facilitation</vt:lpstr>
      <vt:lpstr>Key factors for success</vt:lpstr>
      <vt:lpstr>PowerPoint Presentation</vt:lpstr>
      <vt:lpstr>PowerPoint Presentation</vt:lpstr>
      <vt:lpstr>Maximizing the effectiveness of group with sex offenders (Jennings &amp; Sawyer, 2003)</vt:lpstr>
      <vt:lpstr>Establishing safe space for men:  male-specific techniques (Jennings &amp; Sawyer, 2003)</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Jessie Huebner</dc:creator>
  <cp:lastModifiedBy>Jessie Huebner</cp:lastModifiedBy>
  <cp:revision>13</cp:revision>
  <dcterms:created xsi:type="dcterms:W3CDTF">2024-02-25T02:47:54Z</dcterms:created>
  <dcterms:modified xsi:type="dcterms:W3CDTF">2024-03-07T19:28:32Z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