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notesMasterIdLst>
    <p:notesMasterId r:id="rId45"/>
  </p:notesMasterIdLst>
  <p:sldIdLst>
    <p:sldId id="256" r:id="rId2"/>
    <p:sldId id="257" r:id="rId3"/>
    <p:sldId id="258" r:id="rId4"/>
    <p:sldId id="275" r:id="rId5"/>
    <p:sldId id="298" r:id="rId6"/>
    <p:sldId id="260" r:id="rId7"/>
    <p:sldId id="295" r:id="rId8"/>
    <p:sldId id="270" r:id="rId9"/>
    <p:sldId id="276" r:id="rId10"/>
    <p:sldId id="277" r:id="rId11"/>
    <p:sldId id="278" r:id="rId12"/>
    <p:sldId id="279" r:id="rId13"/>
    <p:sldId id="280" r:id="rId14"/>
    <p:sldId id="281" r:id="rId15"/>
    <p:sldId id="282" r:id="rId16"/>
    <p:sldId id="284" r:id="rId17"/>
    <p:sldId id="283" r:id="rId18"/>
    <p:sldId id="285" r:id="rId19"/>
    <p:sldId id="301" r:id="rId20"/>
    <p:sldId id="286" r:id="rId21"/>
    <p:sldId id="304" r:id="rId22"/>
    <p:sldId id="296" r:id="rId23"/>
    <p:sldId id="297" r:id="rId24"/>
    <p:sldId id="289" r:id="rId25"/>
    <p:sldId id="290" r:id="rId26"/>
    <p:sldId id="292" r:id="rId27"/>
    <p:sldId id="262" r:id="rId28"/>
    <p:sldId id="294" r:id="rId29"/>
    <p:sldId id="261" r:id="rId30"/>
    <p:sldId id="263" r:id="rId31"/>
    <p:sldId id="264" r:id="rId32"/>
    <p:sldId id="300" r:id="rId33"/>
    <p:sldId id="302" r:id="rId34"/>
    <p:sldId id="303" r:id="rId35"/>
    <p:sldId id="265" r:id="rId36"/>
    <p:sldId id="299" r:id="rId37"/>
    <p:sldId id="305" r:id="rId38"/>
    <p:sldId id="266" r:id="rId39"/>
    <p:sldId id="267" r:id="rId40"/>
    <p:sldId id="306" r:id="rId41"/>
    <p:sldId id="268" r:id="rId42"/>
    <p:sldId id="293" r:id="rId43"/>
    <p:sldId id="26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B3B3D3-48C1-48BD-BCBC-84EA74D0BC23}" v="1" dt="2023-03-16T02:46:06.035"/>
    <p1510:client id="{488471A7-082F-424D-9085-2ACB31F848A1}" v="136" dt="2023-03-16T03:49:16.573"/>
    <p1510:client id="{78AEE2DA-F2CE-462B-AC05-E142370B0F7E}" v="783" dt="2023-03-16T02:29:52.510"/>
    <p1510:client id="{7A50A3D6-59B3-1547-BEBF-64CBE881A206}" v="414" dt="2023-03-15T15:01:10.910"/>
    <p1510:client id="{FD920C65-8168-B69C-DCBC-A2548DD9A5BD}" v="21" dt="2023-03-15T17:12:40.1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9FE98-7322-4BBE-B7FF-E09CC57FF36E}"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CC8F722C-DA31-4DC6-98B1-403459BEC8F8}">
      <dgm:prSet/>
      <dgm:spPr/>
      <dgm:t>
        <a:bodyPr/>
        <a:lstStyle/>
        <a:p>
          <a:r>
            <a:rPr lang="en-US"/>
            <a:t>“Difficult to engage” caregivers </a:t>
          </a:r>
        </a:p>
      </dgm:t>
    </dgm:pt>
    <dgm:pt modelId="{2D7E529A-1891-4F6F-92BE-2DFA78967E95}" type="parTrans" cxnId="{38A8F6F2-357D-4B1B-9342-E169040C7C89}">
      <dgm:prSet/>
      <dgm:spPr/>
      <dgm:t>
        <a:bodyPr/>
        <a:lstStyle/>
        <a:p>
          <a:endParaRPr lang="en-US"/>
        </a:p>
      </dgm:t>
    </dgm:pt>
    <dgm:pt modelId="{396F66F9-4052-4037-B542-AF307AD19DE2}" type="sibTrans" cxnId="{38A8F6F2-357D-4B1B-9342-E169040C7C89}">
      <dgm:prSet/>
      <dgm:spPr/>
      <dgm:t>
        <a:bodyPr/>
        <a:lstStyle/>
        <a:p>
          <a:endParaRPr lang="en-US"/>
        </a:p>
      </dgm:t>
    </dgm:pt>
    <dgm:pt modelId="{CE40D57A-737E-4038-94E8-5D52016E1238}">
      <dgm:prSet/>
      <dgm:spPr/>
      <dgm:t>
        <a:bodyPr/>
        <a:lstStyle/>
        <a:p>
          <a:r>
            <a:rPr lang="en-US"/>
            <a:t>What, if anything, changes if you view the family as resistant?</a:t>
          </a:r>
        </a:p>
      </dgm:t>
    </dgm:pt>
    <dgm:pt modelId="{A4A81C08-8F0E-46CF-BFF6-51019426552E}" type="parTrans" cxnId="{5AE46F20-C70A-4E6B-BF2A-6DB88B95D3A6}">
      <dgm:prSet/>
      <dgm:spPr/>
      <dgm:t>
        <a:bodyPr/>
        <a:lstStyle/>
        <a:p>
          <a:endParaRPr lang="en-US"/>
        </a:p>
      </dgm:t>
    </dgm:pt>
    <dgm:pt modelId="{D8CEB7B1-FAB2-4AB3-9790-4282C251C600}" type="sibTrans" cxnId="{5AE46F20-C70A-4E6B-BF2A-6DB88B95D3A6}">
      <dgm:prSet/>
      <dgm:spPr/>
      <dgm:t>
        <a:bodyPr/>
        <a:lstStyle/>
        <a:p>
          <a:endParaRPr lang="en-US"/>
        </a:p>
      </dgm:t>
    </dgm:pt>
    <dgm:pt modelId="{A99ACBDE-B672-4E4A-9581-2081DBB30868}" type="pres">
      <dgm:prSet presAssocID="{F4D9FE98-7322-4BBE-B7FF-E09CC57FF36E}" presName="hierChild1" presStyleCnt="0">
        <dgm:presLayoutVars>
          <dgm:chPref val="1"/>
          <dgm:dir/>
          <dgm:animOne val="branch"/>
          <dgm:animLvl val="lvl"/>
          <dgm:resizeHandles/>
        </dgm:presLayoutVars>
      </dgm:prSet>
      <dgm:spPr/>
    </dgm:pt>
    <dgm:pt modelId="{CF575DCE-1F71-4188-B565-FA103DEBA793}" type="pres">
      <dgm:prSet presAssocID="{CC8F722C-DA31-4DC6-98B1-403459BEC8F8}" presName="hierRoot1" presStyleCnt="0"/>
      <dgm:spPr/>
    </dgm:pt>
    <dgm:pt modelId="{15E9A50C-1920-4BD7-B074-925D2583456B}" type="pres">
      <dgm:prSet presAssocID="{CC8F722C-DA31-4DC6-98B1-403459BEC8F8}" presName="composite" presStyleCnt="0"/>
      <dgm:spPr/>
    </dgm:pt>
    <dgm:pt modelId="{17F799CC-E6E0-423F-9319-C5E599CB73B9}" type="pres">
      <dgm:prSet presAssocID="{CC8F722C-DA31-4DC6-98B1-403459BEC8F8}" presName="background" presStyleLbl="node0" presStyleIdx="0" presStyleCnt="2"/>
      <dgm:spPr/>
    </dgm:pt>
    <dgm:pt modelId="{B79034AC-AA18-4845-A616-D52E3341CB9E}" type="pres">
      <dgm:prSet presAssocID="{CC8F722C-DA31-4DC6-98B1-403459BEC8F8}" presName="text" presStyleLbl="fgAcc0" presStyleIdx="0" presStyleCnt="2">
        <dgm:presLayoutVars>
          <dgm:chPref val="3"/>
        </dgm:presLayoutVars>
      </dgm:prSet>
      <dgm:spPr/>
    </dgm:pt>
    <dgm:pt modelId="{98A5B35F-C341-426A-B645-251D98916FA5}" type="pres">
      <dgm:prSet presAssocID="{CC8F722C-DA31-4DC6-98B1-403459BEC8F8}" presName="hierChild2" presStyleCnt="0"/>
      <dgm:spPr/>
    </dgm:pt>
    <dgm:pt modelId="{973593EE-2A0F-44CD-A883-CEADC18557E7}" type="pres">
      <dgm:prSet presAssocID="{CE40D57A-737E-4038-94E8-5D52016E1238}" presName="hierRoot1" presStyleCnt="0"/>
      <dgm:spPr/>
    </dgm:pt>
    <dgm:pt modelId="{2A535F1F-5368-41C7-90B2-6E3EA203D755}" type="pres">
      <dgm:prSet presAssocID="{CE40D57A-737E-4038-94E8-5D52016E1238}" presName="composite" presStyleCnt="0"/>
      <dgm:spPr/>
    </dgm:pt>
    <dgm:pt modelId="{D2BB0E0C-187B-451D-BB12-3DC6E6D75AEB}" type="pres">
      <dgm:prSet presAssocID="{CE40D57A-737E-4038-94E8-5D52016E1238}" presName="background" presStyleLbl="node0" presStyleIdx="1" presStyleCnt="2"/>
      <dgm:spPr/>
    </dgm:pt>
    <dgm:pt modelId="{C1C843A0-508E-4803-9949-B43BF8C6A23F}" type="pres">
      <dgm:prSet presAssocID="{CE40D57A-737E-4038-94E8-5D52016E1238}" presName="text" presStyleLbl="fgAcc0" presStyleIdx="1" presStyleCnt="2">
        <dgm:presLayoutVars>
          <dgm:chPref val="3"/>
        </dgm:presLayoutVars>
      </dgm:prSet>
      <dgm:spPr/>
    </dgm:pt>
    <dgm:pt modelId="{FAF4468E-F466-4149-A948-E8E8B4B24067}" type="pres">
      <dgm:prSet presAssocID="{CE40D57A-737E-4038-94E8-5D52016E1238}" presName="hierChild2" presStyleCnt="0"/>
      <dgm:spPr/>
    </dgm:pt>
  </dgm:ptLst>
  <dgm:cxnLst>
    <dgm:cxn modelId="{5AE46F20-C70A-4E6B-BF2A-6DB88B95D3A6}" srcId="{F4D9FE98-7322-4BBE-B7FF-E09CC57FF36E}" destId="{CE40D57A-737E-4038-94E8-5D52016E1238}" srcOrd="1" destOrd="0" parTransId="{A4A81C08-8F0E-46CF-BFF6-51019426552E}" sibTransId="{D8CEB7B1-FAB2-4AB3-9790-4282C251C600}"/>
    <dgm:cxn modelId="{138927C7-FD79-4C10-B3F3-EB044D3ABFA0}" type="presOf" srcId="{F4D9FE98-7322-4BBE-B7FF-E09CC57FF36E}" destId="{A99ACBDE-B672-4E4A-9581-2081DBB30868}" srcOrd="0" destOrd="0" presId="urn:microsoft.com/office/officeart/2005/8/layout/hierarchy1"/>
    <dgm:cxn modelId="{8BFA2CD3-9216-49FA-AC1B-E8CB6BEA3F86}" type="presOf" srcId="{CC8F722C-DA31-4DC6-98B1-403459BEC8F8}" destId="{B79034AC-AA18-4845-A616-D52E3341CB9E}" srcOrd="0" destOrd="0" presId="urn:microsoft.com/office/officeart/2005/8/layout/hierarchy1"/>
    <dgm:cxn modelId="{38A8F6F2-357D-4B1B-9342-E169040C7C89}" srcId="{F4D9FE98-7322-4BBE-B7FF-E09CC57FF36E}" destId="{CC8F722C-DA31-4DC6-98B1-403459BEC8F8}" srcOrd="0" destOrd="0" parTransId="{2D7E529A-1891-4F6F-92BE-2DFA78967E95}" sibTransId="{396F66F9-4052-4037-B542-AF307AD19DE2}"/>
    <dgm:cxn modelId="{AF2839F6-5C9E-46E3-B8FA-8DCF5DE4E33D}" type="presOf" srcId="{CE40D57A-737E-4038-94E8-5D52016E1238}" destId="{C1C843A0-508E-4803-9949-B43BF8C6A23F}" srcOrd="0" destOrd="0" presId="urn:microsoft.com/office/officeart/2005/8/layout/hierarchy1"/>
    <dgm:cxn modelId="{9AE03534-8BDE-44AC-9F8C-20660E373807}" type="presParOf" srcId="{A99ACBDE-B672-4E4A-9581-2081DBB30868}" destId="{CF575DCE-1F71-4188-B565-FA103DEBA793}" srcOrd="0" destOrd="0" presId="urn:microsoft.com/office/officeart/2005/8/layout/hierarchy1"/>
    <dgm:cxn modelId="{320CD927-1766-45AF-AAA0-2FD84DC23D0C}" type="presParOf" srcId="{CF575DCE-1F71-4188-B565-FA103DEBA793}" destId="{15E9A50C-1920-4BD7-B074-925D2583456B}" srcOrd="0" destOrd="0" presId="urn:microsoft.com/office/officeart/2005/8/layout/hierarchy1"/>
    <dgm:cxn modelId="{356CB7DE-95CC-48B3-BB3C-05B3E255B258}" type="presParOf" srcId="{15E9A50C-1920-4BD7-B074-925D2583456B}" destId="{17F799CC-E6E0-423F-9319-C5E599CB73B9}" srcOrd="0" destOrd="0" presId="urn:microsoft.com/office/officeart/2005/8/layout/hierarchy1"/>
    <dgm:cxn modelId="{11A30900-D625-423D-A6C5-3665CAC02754}" type="presParOf" srcId="{15E9A50C-1920-4BD7-B074-925D2583456B}" destId="{B79034AC-AA18-4845-A616-D52E3341CB9E}" srcOrd="1" destOrd="0" presId="urn:microsoft.com/office/officeart/2005/8/layout/hierarchy1"/>
    <dgm:cxn modelId="{B8572FC6-5159-47AA-B69A-7895A8BF4BAC}" type="presParOf" srcId="{CF575DCE-1F71-4188-B565-FA103DEBA793}" destId="{98A5B35F-C341-426A-B645-251D98916FA5}" srcOrd="1" destOrd="0" presId="urn:microsoft.com/office/officeart/2005/8/layout/hierarchy1"/>
    <dgm:cxn modelId="{375BFDC9-E253-4096-9E14-FC1D3C6638C6}" type="presParOf" srcId="{A99ACBDE-B672-4E4A-9581-2081DBB30868}" destId="{973593EE-2A0F-44CD-A883-CEADC18557E7}" srcOrd="1" destOrd="0" presId="urn:microsoft.com/office/officeart/2005/8/layout/hierarchy1"/>
    <dgm:cxn modelId="{0E8EC05F-DB0E-4077-85CF-88B96488B8C6}" type="presParOf" srcId="{973593EE-2A0F-44CD-A883-CEADC18557E7}" destId="{2A535F1F-5368-41C7-90B2-6E3EA203D755}" srcOrd="0" destOrd="0" presId="urn:microsoft.com/office/officeart/2005/8/layout/hierarchy1"/>
    <dgm:cxn modelId="{E811D0B5-1884-44FA-92CE-AAD45046116F}" type="presParOf" srcId="{2A535F1F-5368-41C7-90B2-6E3EA203D755}" destId="{D2BB0E0C-187B-451D-BB12-3DC6E6D75AEB}" srcOrd="0" destOrd="0" presId="urn:microsoft.com/office/officeart/2005/8/layout/hierarchy1"/>
    <dgm:cxn modelId="{CA458C81-B4DF-48D5-A078-7529B2F80F67}" type="presParOf" srcId="{2A535F1F-5368-41C7-90B2-6E3EA203D755}" destId="{C1C843A0-508E-4803-9949-B43BF8C6A23F}" srcOrd="1" destOrd="0" presId="urn:microsoft.com/office/officeart/2005/8/layout/hierarchy1"/>
    <dgm:cxn modelId="{2EFAA5B2-CBDB-4BF4-A5F8-0071034C3FC4}" type="presParOf" srcId="{973593EE-2A0F-44CD-A883-CEADC18557E7}" destId="{FAF4468E-F466-4149-A948-E8E8B4B2406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2BFCE-7B83-4C94-A2F3-3159CADD4CCE}" type="doc">
      <dgm:prSet loTypeId="urn:microsoft.com/office/officeart/2005/8/layout/cycle3" loCatId="cycle" qsTypeId="urn:microsoft.com/office/officeart/2005/8/quickstyle/simple2" qsCatId="simple" csTypeId="urn:microsoft.com/office/officeart/2005/8/colors/accent1_2" csCatId="accent1" phldr="1"/>
      <dgm:spPr/>
      <dgm:t>
        <a:bodyPr/>
        <a:lstStyle/>
        <a:p>
          <a:endParaRPr lang="en-US"/>
        </a:p>
      </dgm:t>
    </dgm:pt>
    <dgm:pt modelId="{72E968CC-DF8A-4FB2-87CF-6E09511853A7}">
      <dgm:prSet custT="1"/>
      <dgm:spPr/>
      <dgm:t>
        <a:bodyPr/>
        <a:lstStyle/>
        <a:p>
          <a:endParaRPr lang="en-US" sz="1400"/>
        </a:p>
      </dgm:t>
    </dgm:pt>
    <dgm:pt modelId="{0D1D97C6-4F41-40B7-8014-FEA46720DD9A}" type="parTrans" cxnId="{4283ABD5-8049-4141-BBF1-F040FB970424}">
      <dgm:prSet/>
      <dgm:spPr/>
      <dgm:t>
        <a:bodyPr/>
        <a:lstStyle/>
        <a:p>
          <a:endParaRPr lang="en-US" sz="1400"/>
        </a:p>
      </dgm:t>
    </dgm:pt>
    <dgm:pt modelId="{165DA593-706B-432C-90DA-B5D557A4B9DA}" type="sibTrans" cxnId="{4283ABD5-8049-4141-BBF1-F040FB970424}">
      <dgm:prSet/>
      <dgm:spPr/>
      <dgm:t>
        <a:bodyPr/>
        <a:lstStyle/>
        <a:p>
          <a:endParaRPr lang="en-US" sz="1400"/>
        </a:p>
      </dgm:t>
    </dgm:pt>
    <dgm:pt modelId="{36C1E0B8-4508-437D-A752-48DAA59462C6}">
      <dgm:prSet custT="1"/>
      <dgm:spPr/>
      <dgm:t>
        <a:bodyPr/>
        <a:lstStyle/>
        <a:p>
          <a:r>
            <a:rPr lang="en-US" sz="1400"/>
            <a:t>• </a:t>
          </a:r>
          <a:r>
            <a:rPr lang="en-US" sz="1800"/>
            <a:t>Feelings of shame, guilt, embarrassment</a:t>
          </a:r>
        </a:p>
      </dgm:t>
    </dgm:pt>
    <dgm:pt modelId="{02B56D53-2601-4397-8C8A-CB084F6907CE}" type="parTrans" cxnId="{6EF8703B-C12B-420C-85B9-CAB9FFC3E000}">
      <dgm:prSet/>
      <dgm:spPr/>
      <dgm:t>
        <a:bodyPr/>
        <a:lstStyle/>
        <a:p>
          <a:endParaRPr lang="en-US" sz="1400"/>
        </a:p>
      </dgm:t>
    </dgm:pt>
    <dgm:pt modelId="{8D79CA43-7791-4858-9F3A-3FBE924846F9}" type="sibTrans" cxnId="{6EF8703B-C12B-420C-85B9-CAB9FFC3E000}">
      <dgm:prSet/>
      <dgm:spPr/>
      <dgm:t>
        <a:bodyPr/>
        <a:lstStyle/>
        <a:p>
          <a:endParaRPr lang="en-US" sz="1400"/>
        </a:p>
      </dgm:t>
    </dgm:pt>
    <dgm:pt modelId="{09FEE991-6F82-46CD-8507-40D8B69F0E04}">
      <dgm:prSet/>
      <dgm:spPr/>
      <dgm:t>
        <a:bodyPr/>
        <a:lstStyle/>
        <a:p>
          <a:pPr rtl="0"/>
          <a:r>
            <a:rPr lang="en-US" sz="1600"/>
            <a:t>• Anger toward child, affected children/victim and their </a:t>
          </a:r>
          <a:r>
            <a:rPr lang="en-US"/>
            <a:t>family</a:t>
          </a:r>
          <a:r>
            <a:rPr lang="en-US" sz="1600"/>
            <a:t>, systems involved</a:t>
          </a:r>
          <a:r>
            <a:rPr lang="en-US" sz="1600">
              <a:latin typeface="Gill Sans MT" panose="020B0502020104020203"/>
            </a:rPr>
            <a:t> </a:t>
          </a:r>
        </a:p>
      </dgm:t>
    </dgm:pt>
    <dgm:pt modelId="{C7F2DE4B-3FF8-4C14-AC91-3307D2D5FC02}" type="parTrans" cxnId="{987CED7D-E7FE-4531-A0AC-0F4B917BE5A1}">
      <dgm:prSet/>
      <dgm:spPr/>
      <dgm:t>
        <a:bodyPr/>
        <a:lstStyle/>
        <a:p>
          <a:endParaRPr lang="en-US" sz="1400"/>
        </a:p>
      </dgm:t>
    </dgm:pt>
    <dgm:pt modelId="{2A8E19F4-242F-47E1-8145-D73C7806CA11}" type="sibTrans" cxnId="{987CED7D-E7FE-4531-A0AC-0F4B917BE5A1}">
      <dgm:prSet/>
      <dgm:spPr/>
      <dgm:t>
        <a:bodyPr/>
        <a:lstStyle/>
        <a:p>
          <a:endParaRPr lang="en-US" sz="1400"/>
        </a:p>
      </dgm:t>
    </dgm:pt>
    <dgm:pt modelId="{208E724F-02A7-4E76-80DC-A1430D824940}">
      <dgm:prSet custT="1"/>
      <dgm:spPr/>
      <dgm:t>
        <a:bodyPr/>
        <a:lstStyle/>
        <a:p>
          <a:pPr rtl="0"/>
          <a:r>
            <a:rPr lang="en-US" sz="1600"/>
            <a:t>• </a:t>
          </a:r>
          <a:r>
            <a:rPr lang="en-US" sz="1600">
              <a:latin typeface="Gill Sans MT" panose="020B0502020104020203"/>
            </a:rPr>
            <a:t>Not </a:t>
          </a:r>
          <a:r>
            <a:rPr lang="en-US" sz="1600"/>
            <a:t>understanding seriousness of situation</a:t>
          </a:r>
          <a:r>
            <a:rPr lang="en-US" sz="1600">
              <a:latin typeface="Gill Sans MT" panose="020B0502020104020203"/>
            </a:rPr>
            <a:t> </a:t>
          </a:r>
          <a:endParaRPr lang="en-US" sz="1600"/>
        </a:p>
      </dgm:t>
    </dgm:pt>
    <dgm:pt modelId="{11FC7642-7114-4D22-AB8F-89C441573E18}" type="parTrans" cxnId="{AAECFFF5-9818-4AC6-8B29-E6C5BF383BE1}">
      <dgm:prSet/>
      <dgm:spPr/>
      <dgm:t>
        <a:bodyPr/>
        <a:lstStyle/>
        <a:p>
          <a:endParaRPr lang="en-US" sz="1400"/>
        </a:p>
      </dgm:t>
    </dgm:pt>
    <dgm:pt modelId="{37CC21E1-10FA-42A0-A52C-F6C723FFF241}" type="sibTrans" cxnId="{AAECFFF5-9818-4AC6-8B29-E6C5BF383BE1}">
      <dgm:prSet/>
      <dgm:spPr/>
      <dgm:t>
        <a:bodyPr/>
        <a:lstStyle/>
        <a:p>
          <a:endParaRPr lang="en-US" sz="1400"/>
        </a:p>
      </dgm:t>
    </dgm:pt>
    <dgm:pt modelId="{BC0C7633-4595-40A4-B15D-29C9F1A94CE4}">
      <dgm:prSet custT="1"/>
      <dgm:spPr/>
      <dgm:t>
        <a:bodyPr/>
        <a:lstStyle/>
        <a:p>
          <a:pPr rtl="0"/>
          <a:r>
            <a:rPr lang="en-US" sz="1800"/>
            <a:t>• Divided loyalties</a:t>
          </a:r>
          <a:r>
            <a:rPr lang="en-US" sz="1800">
              <a:latin typeface="Gill Sans MT" panose="020B0502020104020203"/>
            </a:rPr>
            <a:t> </a:t>
          </a:r>
          <a:endParaRPr lang="en-US" sz="1800"/>
        </a:p>
      </dgm:t>
    </dgm:pt>
    <dgm:pt modelId="{6E94B29B-225F-4F43-BF29-05E109D003A0}" type="parTrans" cxnId="{E5C71538-652F-4A79-BAEF-528B928EBFF0}">
      <dgm:prSet/>
      <dgm:spPr/>
      <dgm:t>
        <a:bodyPr/>
        <a:lstStyle/>
        <a:p>
          <a:endParaRPr lang="en-US" sz="1400"/>
        </a:p>
      </dgm:t>
    </dgm:pt>
    <dgm:pt modelId="{EF2B98AE-3584-4316-B978-5CBDC4501B6C}" type="sibTrans" cxnId="{E5C71538-652F-4A79-BAEF-528B928EBFF0}">
      <dgm:prSet/>
      <dgm:spPr/>
      <dgm:t>
        <a:bodyPr/>
        <a:lstStyle/>
        <a:p>
          <a:endParaRPr lang="en-US" sz="1400"/>
        </a:p>
      </dgm:t>
    </dgm:pt>
    <dgm:pt modelId="{33911CE8-1629-4973-B0E4-0D27A4A65126}">
      <dgm:prSet custT="1"/>
      <dgm:spPr/>
      <dgm:t>
        <a:bodyPr/>
        <a:lstStyle/>
        <a:p>
          <a:pPr rtl="0"/>
          <a:r>
            <a:rPr lang="en-US" sz="1800"/>
            <a:t>• Believe the myths</a:t>
          </a:r>
          <a:r>
            <a:rPr lang="en-US" sz="1800">
              <a:latin typeface="Gill Sans MT" panose="020B0502020104020203"/>
            </a:rPr>
            <a:t> </a:t>
          </a:r>
          <a:endParaRPr lang="en-US" sz="1800"/>
        </a:p>
      </dgm:t>
    </dgm:pt>
    <dgm:pt modelId="{A3FE3B52-14F0-4D39-BA33-14392B3F283F}" type="parTrans" cxnId="{CA12F663-8314-432C-BA8B-1F720DF8BC22}">
      <dgm:prSet/>
      <dgm:spPr/>
      <dgm:t>
        <a:bodyPr/>
        <a:lstStyle/>
        <a:p>
          <a:endParaRPr lang="en-US" sz="1400"/>
        </a:p>
      </dgm:t>
    </dgm:pt>
    <dgm:pt modelId="{94B2C963-00ED-49D9-A142-A6A79F1C6FFF}" type="sibTrans" cxnId="{CA12F663-8314-432C-BA8B-1F720DF8BC22}">
      <dgm:prSet/>
      <dgm:spPr/>
      <dgm:t>
        <a:bodyPr/>
        <a:lstStyle/>
        <a:p>
          <a:endParaRPr lang="en-US" sz="1400"/>
        </a:p>
      </dgm:t>
    </dgm:pt>
    <dgm:pt modelId="{87FC429E-819B-4FD5-B2F9-F8E4A0EFDCEE}">
      <dgm:prSet custT="1"/>
      <dgm:spPr/>
      <dgm:t>
        <a:bodyPr/>
        <a:lstStyle/>
        <a:p>
          <a:pPr rtl="0"/>
          <a:r>
            <a:rPr lang="en-US" sz="1300"/>
            <a:t>• </a:t>
          </a:r>
          <a:r>
            <a:rPr lang="en-US" sz="1800"/>
            <a:t>Impact of own history </a:t>
          </a:r>
        </a:p>
      </dgm:t>
    </dgm:pt>
    <dgm:pt modelId="{43D338F4-C8FD-479E-A221-4E3D0D6F84BC}" type="parTrans" cxnId="{C4B5C922-57D7-4DE5-BBB4-51FBA41D3211}">
      <dgm:prSet/>
      <dgm:spPr/>
      <dgm:t>
        <a:bodyPr/>
        <a:lstStyle/>
        <a:p>
          <a:endParaRPr lang="en-US" sz="1400"/>
        </a:p>
      </dgm:t>
    </dgm:pt>
    <dgm:pt modelId="{ADC50023-21D6-4A3D-8E97-13081D86628E}" type="sibTrans" cxnId="{C4B5C922-57D7-4DE5-BBB4-51FBA41D3211}">
      <dgm:prSet/>
      <dgm:spPr/>
      <dgm:t>
        <a:bodyPr/>
        <a:lstStyle/>
        <a:p>
          <a:endParaRPr lang="en-US" sz="1400"/>
        </a:p>
      </dgm:t>
    </dgm:pt>
    <dgm:pt modelId="{74E1CDD4-BBCA-45F5-B1F1-C3CE61288930}">
      <dgm:prSet phldr="0"/>
      <dgm:spPr/>
      <dgm:t>
        <a:bodyPr/>
        <a:lstStyle/>
        <a:p>
          <a:pPr rtl="0"/>
          <a:r>
            <a:rPr lang="en-US" dirty="0">
              <a:latin typeface="Gill Sans MT" panose="020B0502020104020203"/>
            </a:rPr>
            <a:t>Racial and Cultural Biases</a:t>
          </a:r>
        </a:p>
      </dgm:t>
    </dgm:pt>
    <dgm:pt modelId="{23A8C25A-9D4E-4F82-BB9C-8194FA8CB1AE}" type="parTrans" cxnId="{D0659E2A-43C9-4802-8088-D2109EEE8F18}">
      <dgm:prSet/>
      <dgm:spPr/>
      <dgm:t>
        <a:bodyPr/>
        <a:lstStyle/>
        <a:p>
          <a:endParaRPr lang="en-US"/>
        </a:p>
      </dgm:t>
    </dgm:pt>
    <dgm:pt modelId="{01364887-B586-4F88-98FD-045710222EF9}" type="sibTrans" cxnId="{D0659E2A-43C9-4802-8088-D2109EEE8F18}">
      <dgm:prSet/>
      <dgm:spPr/>
      <dgm:t>
        <a:bodyPr/>
        <a:lstStyle/>
        <a:p>
          <a:endParaRPr lang="en-US"/>
        </a:p>
      </dgm:t>
    </dgm:pt>
    <dgm:pt modelId="{B79941E3-C64F-493E-BDBB-97162106191F}" type="pres">
      <dgm:prSet presAssocID="{AA82BFCE-7B83-4C94-A2F3-3159CADD4CCE}" presName="Name0" presStyleCnt="0">
        <dgm:presLayoutVars>
          <dgm:dir/>
          <dgm:resizeHandles val="exact"/>
        </dgm:presLayoutVars>
      </dgm:prSet>
      <dgm:spPr/>
    </dgm:pt>
    <dgm:pt modelId="{F26E28C5-8C6A-43B7-A0EB-2D4EFEC0CA70}" type="pres">
      <dgm:prSet presAssocID="{AA82BFCE-7B83-4C94-A2F3-3159CADD4CCE}" presName="cycle" presStyleCnt="0"/>
      <dgm:spPr/>
    </dgm:pt>
    <dgm:pt modelId="{E05BB625-CBA1-4E23-88CE-F568DE3431A1}" type="pres">
      <dgm:prSet presAssocID="{72E968CC-DF8A-4FB2-87CF-6E09511853A7}" presName="nodeFirstNode" presStyleLbl="node1" presStyleIdx="0" presStyleCnt="8" custRadScaleRad="100026" custRadScaleInc="-2900">
        <dgm:presLayoutVars>
          <dgm:bulletEnabled val="1"/>
        </dgm:presLayoutVars>
      </dgm:prSet>
      <dgm:spPr/>
    </dgm:pt>
    <dgm:pt modelId="{D3B1F284-6AD9-4078-A85A-D6EE6036ECD9}" type="pres">
      <dgm:prSet presAssocID="{165DA593-706B-432C-90DA-B5D557A4B9DA}" presName="sibTransFirstNode" presStyleLbl="bgShp" presStyleIdx="0" presStyleCnt="1" custLinFactNeighborX="-581"/>
      <dgm:spPr/>
    </dgm:pt>
    <dgm:pt modelId="{EDD34C1B-AC65-4227-9022-9A7AD5DD9D36}" type="pres">
      <dgm:prSet presAssocID="{36C1E0B8-4508-437D-A752-48DAA59462C6}" presName="nodeFollowingNodes" presStyleLbl="node1" presStyleIdx="1" presStyleCnt="8" custRadScaleRad="106466" custRadScaleInc="-243700">
        <dgm:presLayoutVars>
          <dgm:bulletEnabled val="1"/>
        </dgm:presLayoutVars>
      </dgm:prSet>
      <dgm:spPr/>
    </dgm:pt>
    <dgm:pt modelId="{BDA6A125-29E0-49B1-81F6-2E7282C48FE2}" type="pres">
      <dgm:prSet presAssocID="{09FEE991-6F82-46CD-8507-40D8B69F0E04}" presName="nodeFollowingNodes" presStyleLbl="node1" presStyleIdx="2" presStyleCnt="8" custRadScaleRad="102083" custRadScaleInc="-34863">
        <dgm:presLayoutVars>
          <dgm:bulletEnabled val="1"/>
        </dgm:presLayoutVars>
      </dgm:prSet>
      <dgm:spPr/>
    </dgm:pt>
    <dgm:pt modelId="{23D614FE-82BF-4E63-997F-12B2997C0FD3}" type="pres">
      <dgm:prSet presAssocID="{208E724F-02A7-4E76-80DC-A1430D824940}" presName="nodeFollowingNodes" presStyleLbl="node1" presStyleIdx="3" presStyleCnt="8" custRadScaleRad="106376" custRadScaleInc="-79521">
        <dgm:presLayoutVars>
          <dgm:bulletEnabled val="1"/>
        </dgm:presLayoutVars>
      </dgm:prSet>
      <dgm:spPr/>
    </dgm:pt>
    <dgm:pt modelId="{DA9D2DB3-D10C-43E7-B4CD-BCB04E60254D}" type="pres">
      <dgm:prSet presAssocID="{BC0C7633-4595-40A4-B15D-29C9F1A94CE4}" presName="nodeFollowingNodes" presStyleLbl="node1" presStyleIdx="4" presStyleCnt="8" custRadScaleRad="112506" custRadScaleInc="85832">
        <dgm:presLayoutVars>
          <dgm:bulletEnabled val="1"/>
        </dgm:presLayoutVars>
      </dgm:prSet>
      <dgm:spPr/>
    </dgm:pt>
    <dgm:pt modelId="{7B5EE9AF-9AC7-4DE1-91AE-2CD2488EFC39}" type="pres">
      <dgm:prSet presAssocID="{74E1CDD4-BBCA-45F5-B1F1-C3CE61288930}" presName="nodeFollowingNodes" presStyleLbl="node1" presStyleIdx="5" presStyleCnt="8" custScaleY="94601" custRadScaleRad="108995" custRadScaleInc="58464">
        <dgm:presLayoutVars>
          <dgm:bulletEnabled val="1"/>
        </dgm:presLayoutVars>
      </dgm:prSet>
      <dgm:spPr/>
    </dgm:pt>
    <dgm:pt modelId="{2CA01BA2-4209-4160-9FDE-4A278B8ACE5F}" type="pres">
      <dgm:prSet presAssocID="{33911CE8-1629-4973-B0E4-0D27A4A65126}" presName="nodeFollowingNodes" presStyleLbl="node1" presStyleIdx="6" presStyleCnt="8" custRadScaleRad="102721" custRadScaleInc="30344">
        <dgm:presLayoutVars>
          <dgm:bulletEnabled val="1"/>
        </dgm:presLayoutVars>
      </dgm:prSet>
      <dgm:spPr/>
    </dgm:pt>
    <dgm:pt modelId="{76C82CD6-12A7-48C6-A0DB-2CF0A71B344C}" type="pres">
      <dgm:prSet presAssocID="{87FC429E-819B-4FD5-B2F9-F8E4A0EFDCEE}" presName="nodeFollowingNodes" presStyleLbl="node1" presStyleIdx="7" presStyleCnt="8" custRadScaleRad="102991" custRadScaleInc="231489">
        <dgm:presLayoutVars>
          <dgm:bulletEnabled val="1"/>
        </dgm:presLayoutVars>
      </dgm:prSet>
      <dgm:spPr/>
    </dgm:pt>
  </dgm:ptLst>
  <dgm:cxnLst>
    <dgm:cxn modelId="{2E3C1816-E0EA-41E0-BDF7-1F4E7026D1DC}" type="presOf" srcId="{BC0C7633-4595-40A4-B15D-29C9F1A94CE4}" destId="{DA9D2DB3-D10C-43E7-B4CD-BCB04E60254D}" srcOrd="0" destOrd="0" presId="urn:microsoft.com/office/officeart/2005/8/layout/cycle3"/>
    <dgm:cxn modelId="{E7B19122-F540-4AFD-BF11-F9FD8A307F0B}" type="presOf" srcId="{165DA593-706B-432C-90DA-B5D557A4B9DA}" destId="{D3B1F284-6AD9-4078-A85A-D6EE6036ECD9}" srcOrd="0" destOrd="0" presId="urn:microsoft.com/office/officeart/2005/8/layout/cycle3"/>
    <dgm:cxn modelId="{C4B5C922-57D7-4DE5-BBB4-51FBA41D3211}" srcId="{AA82BFCE-7B83-4C94-A2F3-3159CADD4CCE}" destId="{87FC429E-819B-4FD5-B2F9-F8E4A0EFDCEE}" srcOrd="7" destOrd="0" parTransId="{43D338F4-C8FD-479E-A221-4E3D0D6F84BC}" sibTransId="{ADC50023-21D6-4A3D-8E97-13081D86628E}"/>
    <dgm:cxn modelId="{D0659E2A-43C9-4802-8088-D2109EEE8F18}" srcId="{AA82BFCE-7B83-4C94-A2F3-3159CADD4CCE}" destId="{74E1CDD4-BBCA-45F5-B1F1-C3CE61288930}" srcOrd="5" destOrd="0" parTransId="{23A8C25A-9D4E-4F82-BB9C-8194FA8CB1AE}" sibTransId="{01364887-B586-4F88-98FD-045710222EF9}"/>
    <dgm:cxn modelId="{E5C71538-652F-4A79-BAEF-528B928EBFF0}" srcId="{AA82BFCE-7B83-4C94-A2F3-3159CADD4CCE}" destId="{BC0C7633-4595-40A4-B15D-29C9F1A94CE4}" srcOrd="4" destOrd="0" parTransId="{6E94B29B-225F-4F43-BF29-05E109D003A0}" sibTransId="{EF2B98AE-3584-4316-B978-5CBDC4501B6C}"/>
    <dgm:cxn modelId="{6EF8703B-C12B-420C-85B9-CAB9FFC3E000}" srcId="{AA82BFCE-7B83-4C94-A2F3-3159CADD4CCE}" destId="{36C1E0B8-4508-437D-A752-48DAA59462C6}" srcOrd="1" destOrd="0" parTransId="{02B56D53-2601-4397-8C8A-CB084F6907CE}" sibTransId="{8D79CA43-7791-4858-9F3A-3FBE924846F9}"/>
    <dgm:cxn modelId="{CA12F663-8314-432C-BA8B-1F720DF8BC22}" srcId="{AA82BFCE-7B83-4C94-A2F3-3159CADD4CCE}" destId="{33911CE8-1629-4973-B0E4-0D27A4A65126}" srcOrd="6" destOrd="0" parTransId="{A3FE3B52-14F0-4D39-BA33-14392B3F283F}" sibTransId="{94B2C963-00ED-49D9-A142-A6A79F1C6FFF}"/>
    <dgm:cxn modelId="{FCFAAC58-102C-405A-9F92-EEBD712F88EF}" type="presOf" srcId="{87FC429E-819B-4FD5-B2F9-F8E4A0EFDCEE}" destId="{76C82CD6-12A7-48C6-A0DB-2CF0A71B344C}" srcOrd="0" destOrd="0" presId="urn:microsoft.com/office/officeart/2005/8/layout/cycle3"/>
    <dgm:cxn modelId="{987CED7D-E7FE-4531-A0AC-0F4B917BE5A1}" srcId="{AA82BFCE-7B83-4C94-A2F3-3159CADD4CCE}" destId="{09FEE991-6F82-46CD-8507-40D8B69F0E04}" srcOrd="2" destOrd="0" parTransId="{C7F2DE4B-3FF8-4C14-AC91-3307D2D5FC02}" sibTransId="{2A8E19F4-242F-47E1-8145-D73C7806CA11}"/>
    <dgm:cxn modelId="{C70EDC94-2478-4B08-9E26-C3C274BF0D95}" type="presOf" srcId="{09FEE991-6F82-46CD-8507-40D8B69F0E04}" destId="{BDA6A125-29E0-49B1-81F6-2E7282C48FE2}" srcOrd="0" destOrd="0" presId="urn:microsoft.com/office/officeart/2005/8/layout/cycle3"/>
    <dgm:cxn modelId="{B3EF78A2-EF21-41C1-AD45-62A2D84D6A51}" type="presOf" srcId="{AA82BFCE-7B83-4C94-A2F3-3159CADD4CCE}" destId="{B79941E3-C64F-493E-BDBB-97162106191F}" srcOrd="0" destOrd="0" presId="urn:microsoft.com/office/officeart/2005/8/layout/cycle3"/>
    <dgm:cxn modelId="{0B88D4C2-1113-459A-ADAA-5D44E5E4EB45}" type="presOf" srcId="{72E968CC-DF8A-4FB2-87CF-6E09511853A7}" destId="{E05BB625-CBA1-4E23-88CE-F568DE3431A1}" srcOrd="0" destOrd="0" presId="urn:microsoft.com/office/officeart/2005/8/layout/cycle3"/>
    <dgm:cxn modelId="{50CE0EC7-D923-4899-9514-98C03E6AAEDA}" type="presOf" srcId="{33911CE8-1629-4973-B0E4-0D27A4A65126}" destId="{2CA01BA2-4209-4160-9FDE-4A278B8ACE5F}" srcOrd="0" destOrd="0" presId="urn:microsoft.com/office/officeart/2005/8/layout/cycle3"/>
    <dgm:cxn modelId="{4283ABD5-8049-4141-BBF1-F040FB970424}" srcId="{AA82BFCE-7B83-4C94-A2F3-3159CADD4CCE}" destId="{72E968CC-DF8A-4FB2-87CF-6E09511853A7}" srcOrd="0" destOrd="0" parTransId="{0D1D97C6-4F41-40B7-8014-FEA46720DD9A}" sibTransId="{165DA593-706B-432C-90DA-B5D557A4B9DA}"/>
    <dgm:cxn modelId="{B1D4C8DA-0AFF-45DF-B85B-662D3F3F93D6}" type="presOf" srcId="{74E1CDD4-BBCA-45F5-B1F1-C3CE61288930}" destId="{7B5EE9AF-9AC7-4DE1-91AE-2CD2488EFC39}" srcOrd="0" destOrd="0" presId="urn:microsoft.com/office/officeart/2005/8/layout/cycle3"/>
    <dgm:cxn modelId="{AAECFFF5-9818-4AC6-8B29-E6C5BF383BE1}" srcId="{AA82BFCE-7B83-4C94-A2F3-3159CADD4CCE}" destId="{208E724F-02A7-4E76-80DC-A1430D824940}" srcOrd="3" destOrd="0" parTransId="{11FC7642-7114-4D22-AB8F-89C441573E18}" sibTransId="{37CC21E1-10FA-42A0-A52C-F6C723FFF241}"/>
    <dgm:cxn modelId="{53A4ABF7-6F5D-4325-B4D2-668EF41EE2A1}" type="presOf" srcId="{36C1E0B8-4508-437D-A752-48DAA59462C6}" destId="{EDD34C1B-AC65-4227-9022-9A7AD5DD9D36}" srcOrd="0" destOrd="0" presId="urn:microsoft.com/office/officeart/2005/8/layout/cycle3"/>
    <dgm:cxn modelId="{9675C5F8-A7F4-413C-9836-56644E198649}" type="presOf" srcId="{208E724F-02A7-4E76-80DC-A1430D824940}" destId="{23D614FE-82BF-4E63-997F-12B2997C0FD3}" srcOrd="0" destOrd="0" presId="urn:microsoft.com/office/officeart/2005/8/layout/cycle3"/>
    <dgm:cxn modelId="{A5A338F0-82D6-4160-8917-D75A02A9D4D3}" type="presParOf" srcId="{B79941E3-C64F-493E-BDBB-97162106191F}" destId="{F26E28C5-8C6A-43B7-A0EB-2D4EFEC0CA70}" srcOrd="0" destOrd="0" presId="urn:microsoft.com/office/officeart/2005/8/layout/cycle3"/>
    <dgm:cxn modelId="{44FD7175-F240-4B48-B903-13D1D814D8FD}" type="presParOf" srcId="{F26E28C5-8C6A-43B7-A0EB-2D4EFEC0CA70}" destId="{E05BB625-CBA1-4E23-88CE-F568DE3431A1}" srcOrd="0" destOrd="0" presId="urn:microsoft.com/office/officeart/2005/8/layout/cycle3"/>
    <dgm:cxn modelId="{1FA39153-0293-4A49-A8C1-E918A64ED671}" type="presParOf" srcId="{F26E28C5-8C6A-43B7-A0EB-2D4EFEC0CA70}" destId="{D3B1F284-6AD9-4078-A85A-D6EE6036ECD9}" srcOrd="1" destOrd="0" presId="urn:microsoft.com/office/officeart/2005/8/layout/cycle3"/>
    <dgm:cxn modelId="{A60ADD64-3C5E-412C-A82D-7CAEEA51DF38}" type="presParOf" srcId="{F26E28C5-8C6A-43B7-A0EB-2D4EFEC0CA70}" destId="{EDD34C1B-AC65-4227-9022-9A7AD5DD9D36}" srcOrd="2" destOrd="0" presId="urn:microsoft.com/office/officeart/2005/8/layout/cycle3"/>
    <dgm:cxn modelId="{FE8014A5-877F-4C4F-A133-4C3489738FA7}" type="presParOf" srcId="{F26E28C5-8C6A-43B7-A0EB-2D4EFEC0CA70}" destId="{BDA6A125-29E0-49B1-81F6-2E7282C48FE2}" srcOrd="3" destOrd="0" presId="urn:microsoft.com/office/officeart/2005/8/layout/cycle3"/>
    <dgm:cxn modelId="{95C57763-3C87-4D3A-A355-72F7EECD73FC}" type="presParOf" srcId="{F26E28C5-8C6A-43B7-A0EB-2D4EFEC0CA70}" destId="{23D614FE-82BF-4E63-997F-12B2997C0FD3}" srcOrd="4" destOrd="0" presId="urn:microsoft.com/office/officeart/2005/8/layout/cycle3"/>
    <dgm:cxn modelId="{A02CA1CC-08BC-41C1-A799-E026EEF8A48B}" type="presParOf" srcId="{F26E28C5-8C6A-43B7-A0EB-2D4EFEC0CA70}" destId="{DA9D2DB3-D10C-43E7-B4CD-BCB04E60254D}" srcOrd="5" destOrd="0" presId="urn:microsoft.com/office/officeart/2005/8/layout/cycle3"/>
    <dgm:cxn modelId="{B4D30F0A-C746-473F-9F0A-AEB4AED801F8}" type="presParOf" srcId="{F26E28C5-8C6A-43B7-A0EB-2D4EFEC0CA70}" destId="{7B5EE9AF-9AC7-4DE1-91AE-2CD2488EFC39}" srcOrd="6" destOrd="0" presId="urn:microsoft.com/office/officeart/2005/8/layout/cycle3"/>
    <dgm:cxn modelId="{A52F1A8C-5FC5-4153-9E18-B2664C858C03}" type="presParOf" srcId="{F26E28C5-8C6A-43B7-A0EB-2D4EFEC0CA70}" destId="{2CA01BA2-4209-4160-9FDE-4A278B8ACE5F}" srcOrd="7" destOrd="0" presId="urn:microsoft.com/office/officeart/2005/8/layout/cycle3"/>
    <dgm:cxn modelId="{A8C8EDF0-3CA9-4471-A484-4525B7E6EC82}" type="presParOf" srcId="{F26E28C5-8C6A-43B7-A0EB-2D4EFEC0CA70}" destId="{76C82CD6-12A7-48C6-A0DB-2CF0A71B344C}"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B44F4E-30FC-430D-B433-C8C63E11F0DD}" type="doc">
      <dgm:prSet loTypeId="urn:microsoft.com/office/officeart/2008/layout/LinedList" loCatId="list" qsTypeId="urn:microsoft.com/office/officeart/2005/8/quickstyle/simple2" qsCatId="simple" csTypeId="urn:microsoft.com/office/officeart/2005/8/colors/colorful2" csCatId="colorful"/>
      <dgm:spPr/>
      <dgm:t>
        <a:bodyPr/>
        <a:lstStyle/>
        <a:p>
          <a:endParaRPr lang="en-US"/>
        </a:p>
      </dgm:t>
    </dgm:pt>
    <dgm:pt modelId="{FC65BA5F-E167-44EB-AB07-7F339F9C2D42}">
      <dgm:prSet/>
      <dgm:spPr/>
      <dgm:t>
        <a:bodyPr/>
        <a:lstStyle/>
        <a:p>
          <a:r>
            <a:rPr lang="en-US"/>
            <a:t>Most children with mental health difficulties do not receive any type of mental health care (McKay &amp; Bannon, 2004)</a:t>
          </a:r>
        </a:p>
      </dgm:t>
    </dgm:pt>
    <dgm:pt modelId="{855A49B2-2B99-455D-9CD1-BDA8658C2891}" type="parTrans" cxnId="{9E82ED06-AE93-44F1-9D6B-9D6783D0C367}">
      <dgm:prSet/>
      <dgm:spPr/>
      <dgm:t>
        <a:bodyPr/>
        <a:lstStyle/>
        <a:p>
          <a:endParaRPr lang="en-US"/>
        </a:p>
      </dgm:t>
    </dgm:pt>
    <dgm:pt modelId="{E9373D1F-193E-4B5B-861E-F7AD214FEAEA}" type="sibTrans" cxnId="{9E82ED06-AE93-44F1-9D6B-9D6783D0C367}">
      <dgm:prSet/>
      <dgm:spPr/>
      <dgm:t>
        <a:bodyPr/>
        <a:lstStyle/>
        <a:p>
          <a:endParaRPr lang="en-US"/>
        </a:p>
      </dgm:t>
    </dgm:pt>
    <dgm:pt modelId="{DFEA7828-4C76-441C-AA68-C442BFF3B6DA}">
      <dgm:prSet/>
      <dgm:spPr/>
      <dgm:t>
        <a:bodyPr/>
        <a:lstStyle/>
        <a:p>
          <a:r>
            <a:rPr lang="en-US"/>
            <a:t>Less than 50% of families attend first appointment (Harrison et al., 2004)</a:t>
          </a:r>
        </a:p>
      </dgm:t>
    </dgm:pt>
    <dgm:pt modelId="{0455CC20-1421-401B-9F9D-D744DC8745B1}" type="parTrans" cxnId="{AE7E3934-2F99-4134-8468-99AC9899DEBF}">
      <dgm:prSet/>
      <dgm:spPr/>
      <dgm:t>
        <a:bodyPr/>
        <a:lstStyle/>
        <a:p>
          <a:endParaRPr lang="en-US"/>
        </a:p>
      </dgm:t>
    </dgm:pt>
    <dgm:pt modelId="{1B5A27A2-89C2-44A1-B0AD-4172C020617C}" type="sibTrans" cxnId="{AE7E3934-2F99-4134-8468-99AC9899DEBF}">
      <dgm:prSet/>
      <dgm:spPr/>
      <dgm:t>
        <a:bodyPr/>
        <a:lstStyle/>
        <a:p>
          <a:endParaRPr lang="en-US"/>
        </a:p>
      </dgm:t>
    </dgm:pt>
    <dgm:pt modelId="{0355D307-3096-4625-8F5E-E7E3B13CAEC7}">
      <dgm:prSet/>
      <dgm:spPr/>
      <dgm:t>
        <a:bodyPr/>
        <a:lstStyle/>
        <a:p>
          <a:r>
            <a:rPr lang="en-US"/>
            <a:t>Among children, treatment dropout ranges from 47-70% (Chasson et al., 2008)</a:t>
          </a:r>
        </a:p>
      </dgm:t>
    </dgm:pt>
    <dgm:pt modelId="{BB4DC083-8F59-4D38-8DC7-D707EDC50521}" type="parTrans" cxnId="{E9625AD1-D1D7-4ACE-A1FE-4FF2B6FA7E0A}">
      <dgm:prSet/>
      <dgm:spPr/>
      <dgm:t>
        <a:bodyPr/>
        <a:lstStyle/>
        <a:p>
          <a:endParaRPr lang="en-US"/>
        </a:p>
      </dgm:t>
    </dgm:pt>
    <dgm:pt modelId="{ADED45E8-3DF8-4FDA-966A-E5093589E8F5}" type="sibTrans" cxnId="{E9625AD1-D1D7-4ACE-A1FE-4FF2B6FA7E0A}">
      <dgm:prSet/>
      <dgm:spPr/>
      <dgm:t>
        <a:bodyPr/>
        <a:lstStyle/>
        <a:p>
          <a:endParaRPr lang="en-US"/>
        </a:p>
      </dgm:t>
    </dgm:pt>
    <dgm:pt modelId="{9ADBAC2B-A840-419F-A081-F3A7B76EFAD5}">
      <dgm:prSet/>
      <dgm:spPr/>
      <dgm:t>
        <a:bodyPr/>
        <a:lstStyle/>
        <a:p>
          <a:r>
            <a:rPr lang="en-US"/>
            <a:t>Perceptions: their responsibilities as parents, misunderstandings about behavioral health services, and stigma associated with such services impact engagement</a:t>
          </a:r>
        </a:p>
      </dgm:t>
    </dgm:pt>
    <dgm:pt modelId="{A6CB9801-6F09-4E44-9912-E71149EA8652}" type="parTrans" cxnId="{151EEB1B-5E36-4160-B4C5-57F00B375F6B}">
      <dgm:prSet/>
      <dgm:spPr/>
      <dgm:t>
        <a:bodyPr/>
        <a:lstStyle/>
        <a:p>
          <a:endParaRPr lang="en-US"/>
        </a:p>
      </dgm:t>
    </dgm:pt>
    <dgm:pt modelId="{468AC1BA-BD5C-46BB-AD34-5CA378B46391}" type="sibTrans" cxnId="{151EEB1B-5E36-4160-B4C5-57F00B375F6B}">
      <dgm:prSet/>
      <dgm:spPr/>
      <dgm:t>
        <a:bodyPr/>
        <a:lstStyle/>
        <a:p>
          <a:endParaRPr lang="en-US"/>
        </a:p>
      </dgm:t>
    </dgm:pt>
    <dgm:pt modelId="{5AA7181E-95A1-4588-9490-B65A20573BE9}" type="pres">
      <dgm:prSet presAssocID="{21B44F4E-30FC-430D-B433-C8C63E11F0DD}" presName="vert0" presStyleCnt="0">
        <dgm:presLayoutVars>
          <dgm:dir/>
          <dgm:animOne val="branch"/>
          <dgm:animLvl val="lvl"/>
        </dgm:presLayoutVars>
      </dgm:prSet>
      <dgm:spPr/>
    </dgm:pt>
    <dgm:pt modelId="{5919B8BB-23BE-4683-9515-B3B494FFF5F5}" type="pres">
      <dgm:prSet presAssocID="{FC65BA5F-E167-44EB-AB07-7F339F9C2D42}" presName="thickLine" presStyleLbl="alignNode1" presStyleIdx="0" presStyleCnt="4"/>
      <dgm:spPr/>
    </dgm:pt>
    <dgm:pt modelId="{17CF7A01-B0C8-45A6-A24B-08DD70DBDD5F}" type="pres">
      <dgm:prSet presAssocID="{FC65BA5F-E167-44EB-AB07-7F339F9C2D42}" presName="horz1" presStyleCnt="0"/>
      <dgm:spPr/>
    </dgm:pt>
    <dgm:pt modelId="{9DD29CF7-9ECE-4145-B3DD-88836E75231F}" type="pres">
      <dgm:prSet presAssocID="{FC65BA5F-E167-44EB-AB07-7F339F9C2D42}" presName="tx1" presStyleLbl="revTx" presStyleIdx="0" presStyleCnt="4"/>
      <dgm:spPr/>
    </dgm:pt>
    <dgm:pt modelId="{8DB8A1BC-38A1-4D2E-A6BD-437ECFD77ACE}" type="pres">
      <dgm:prSet presAssocID="{FC65BA5F-E167-44EB-AB07-7F339F9C2D42}" presName="vert1" presStyleCnt="0"/>
      <dgm:spPr/>
    </dgm:pt>
    <dgm:pt modelId="{6F881C0D-EEA4-465C-B46C-AC3A48D73FA6}" type="pres">
      <dgm:prSet presAssocID="{DFEA7828-4C76-441C-AA68-C442BFF3B6DA}" presName="thickLine" presStyleLbl="alignNode1" presStyleIdx="1" presStyleCnt="4"/>
      <dgm:spPr/>
    </dgm:pt>
    <dgm:pt modelId="{BE55D853-7AAA-4990-9C2E-3D2A313E62E4}" type="pres">
      <dgm:prSet presAssocID="{DFEA7828-4C76-441C-AA68-C442BFF3B6DA}" presName="horz1" presStyleCnt="0"/>
      <dgm:spPr/>
    </dgm:pt>
    <dgm:pt modelId="{C13EB7C0-9E9A-44D6-B795-2F950C992D8A}" type="pres">
      <dgm:prSet presAssocID="{DFEA7828-4C76-441C-AA68-C442BFF3B6DA}" presName="tx1" presStyleLbl="revTx" presStyleIdx="1" presStyleCnt="4"/>
      <dgm:spPr/>
    </dgm:pt>
    <dgm:pt modelId="{AB0C5A39-455B-47A6-8E09-7D63309EE5E6}" type="pres">
      <dgm:prSet presAssocID="{DFEA7828-4C76-441C-AA68-C442BFF3B6DA}" presName="vert1" presStyleCnt="0"/>
      <dgm:spPr/>
    </dgm:pt>
    <dgm:pt modelId="{F9DFAEC1-E137-4E4D-850F-DEA3E530312F}" type="pres">
      <dgm:prSet presAssocID="{0355D307-3096-4625-8F5E-E7E3B13CAEC7}" presName="thickLine" presStyleLbl="alignNode1" presStyleIdx="2" presStyleCnt="4"/>
      <dgm:spPr/>
    </dgm:pt>
    <dgm:pt modelId="{A9FC47BD-59AF-4744-8680-A90344125728}" type="pres">
      <dgm:prSet presAssocID="{0355D307-3096-4625-8F5E-E7E3B13CAEC7}" presName="horz1" presStyleCnt="0"/>
      <dgm:spPr/>
    </dgm:pt>
    <dgm:pt modelId="{64A933EF-044A-4FB5-A7D7-A271CB19E9F8}" type="pres">
      <dgm:prSet presAssocID="{0355D307-3096-4625-8F5E-E7E3B13CAEC7}" presName="tx1" presStyleLbl="revTx" presStyleIdx="2" presStyleCnt="4"/>
      <dgm:spPr/>
    </dgm:pt>
    <dgm:pt modelId="{AB60C2A7-9C27-4338-BB38-E8E6530CFBD8}" type="pres">
      <dgm:prSet presAssocID="{0355D307-3096-4625-8F5E-E7E3B13CAEC7}" presName="vert1" presStyleCnt="0"/>
      <dgm:spPr/>
    </dgm:pt>
    <dgm:pt modelId="{D7127A15-6700-473C-93E4-9189FB61C790}" type="pres">
      <dgm:prSet presAssocID="{9ADBAC2B-A840-419F-A081-F3A7B76EFAD5}" presName="thickLine" presStyleLbl="alignNode1" presStyleIdx="3" presStyleCnt="4"/>
      <dgm:spPr/>
    </dgm:pt>
    <dgm:pt modelId="{10FDC96B-807A-4E8C-962C-1A498BF95C79}" type="pres">
      <dgm:prSet presAssocID="{9ADBAC2B-A840-419F-A081-F3A7B76EFAD5}" presName="horz1" presStyleCnt="0"/>
      <dgm:spPr/>
    </dgm:pt>
    <dgm:pt modelId="{419062C5-845F-4E96-8234-4E754E11546B}" type="pres">
      <dgm:prSet presAssocID="{9ADBAC2B-A840-419F-A081-F3A7B76EFAD5}" presName="tx1" presStyleLbl="revTx" presStyleIdx="3" presStyleCnt="4"/>
      <dgm:spPr/>
    </dgm:pt>
    <dgm:pt modelId="{17740567-8CDE-4866-BCEF-AD9B15A33BEB}" type="pres">
      <dgm:prSet presAssocID="{9ADBAC2B-A840-419F-A081-F3A7B76EFAD5}" presName="vert1" presStyleCnt="0"/>
      <dgm:spPr/>
    </dgm:pt>
  </dgm:ptLst>
  <dgm:cxnLst>
    <dgm:cxn modelId="{9E82ED06-AE93-44F1-9D6B-9D6783D0C367}" srcId="{21B44F4E-30FC-430D-B433-C8C63E11F0DD}" destId="{FC65BA5F-E167-44EB-AB07-7F339F9C2D42}" srcOrd="0" destOrd="0" parTransId="{855A49B2-2B99-455D-9CD1-BDA8658C2891}" sibTransId="{E9373D1F-193E-4B5B-861E-F7AD214FEAEA}"/>
    <dgm:cxn modelId="{72B49618-254F-42D4-8732-18445F960EF1}" type="presOf" srcId="{FC65BA5F-E167-44EB-AB07-7F339F9C2D42}" destId="{9DD29CF7-9ECE-4145-B3DD-88836E75231F}" srcOrd="0" destOrd="0" presId="urn:microsoft.com/office/officeart/2008/layout/LinedList"/>
    <dgm:cxn modelId="{151EEB1B-5E36-4160-B4C5-57F00B375F6B}" srcId="{21B44F4E-30FC-430D-B433-C8C63E11F0DD}" destId="{9ADBAC2B-A840-419F-A081-F3A7B76EFAD5}" srcOrd="3" destOrd="0" parTransId="{A6CB9801-6F09-4E44-9912-E71149EA8652}" sibTransId="{468AC1BA-BD5C-46BB-AD34-5CA378B46391}"/>
    <dgm:cxn modelId="{0AFE4E2B-DC3E-40AE-B37B-A3CCB8ED0C02}" type="presOf" srcId="{9ADBAC2B-A840-419F-A081-F3A7B76EFAD5}" destId="{419062C5-845F-4E96-8234-4E754E11546B}" srcOrd="0" destOrd="0" presId="urn:microsoft.com/office/officeart/2008/layout/LinedList"/>
    <dgm:cxn modelId="{2AAF9430-3F37-48E7-A7E1-DE1D31E3458D}" type="presOf" srcId="{DFEA7828-4C76-441C-AA68-C442BFF3B6DA}" destId="{C13EB7C0-9E9A-44D6-B795-2F950C992D8A}" srcOrd="0" destOrd="0" presId="urn:microsoft.com/office/officeart/2008/layout/LinedList"/>
    <dgm:cxn modelId="{AE7E3934-2F99-4134-8468-99AC9899DEBF}" srcId="{21B44F4E-30FC-430D-B433-C8C63E11F0DD}" destId="{DFEA7828-4C76-441C-AA68-C442BFF3B6DA}" srcOrd="1" destOrd="0" parTransId="{0455CC20-1421-401B-9F9D-D744DC8745B1}" sibTransId="{1B5A27A2-89C2-44A1-B0AD-4172C020617C}"/>
    <dgm:cxn modelId="{E9625AD1-D1D7-4ACE-A1FE-4FF2B6FA7E0A}" srcId="{21B44F4E-30FC-430D-B433-C8C63E11F0DD}" destId="{0355D307-3096-4625-8F5E-E7E3B13CAEC7}" srcOrd="2" destOrd="0" parTransId="{BB4DC083-8F59-4D38-8DC7-D707EDC50521}" sibTransId="{ADED45E8-3DF8-4FDA-966A-E5093589E8F5}"/>
    <dgm:cxn modelId="{589F1BF2-2D39-494E-ACC5-6D6B65F11D1E}" type="presOf" srcId="{0355D307-3096-4625-8F5E-E7E3B13CAEC7}" destId="{64A933EF-044A-4FB5-A7D7-A271CB19E9F8}" srcOrd="0" destOrd="0" presId="urn:microsoft.com/office/officeart/2008/layout/LinedList"/>
    <dgm:cxn modelId="{3F009EF8-523B-459C-A312-D2B6AFF640CB}" type="presOf" srcId="{21B44F4E-30FC-430D-B433-C8C63E11F0DD}" destId="{5AA7181E-95A1-4588-9490-B65A20573BE9}" srcOrd="0" destOrd="0" presId="urn:microsoft.com/office/officeart/2008/layout/LinedList"/>
    <dgm:cxn modelId="{84034DC6-D7D1-4B57-BC1B-A7A552BBC2D3}" type="presParOf" srcId="{5AA7181E-95A1-4588-9490-B65A20573BE9}" destId="{5919B8BB-23BE-4683-9515-B3B494FFF5F5}" srcOrd="0" destOrd="0" presId="urn:microsoft.com/office/officeart/2008/layout/LinedList"/>
    <dgm:cxn modelId="{21F2E3CD-DDA5-4236-98D3-B5A589F34DCA}" type="presParOf" srcId="{5AA7181E-95A1-4588-9490-B65A20573BE9}" destId="{17CF7A01-B0C8-45A6-A24B-08DD70DBDD5F}" srcOrd="1" destOrd="0" presId="urn:microsoft.com/office/officeart/2008/layout/LinedList"/>
    <dgm:cxn modelId="{B06527F8-2AF7-40D2-971A-18C29A4FCBD6}" type="presParOf" srcId="{17CF7A01-B0C8-45A6-A24B-08DD70DBDD5F}" destId="{9DD29CF7-9ECE-4145-B3DD-88836E75231F}" srcOrd="0" destOrd="0" presId="urn:microsoft.com/office/officeart/2008/layout/LinedList"/>
    <dgm:cxn modelId="{C0993DFC-7E72-494F-A940-1427DF8FBF10}" type="presParOf" srcId="{17CF7A01-B0C8-45A6-A24B-08DD70DBDD5F}" destId="{8DB8A1BC-38A1-4D2E-A6BD-437ECFD77ACE}" srcOrd="1" destOrd="0" presId="urn:microsoft.com/office/officeart/2008/layout/LinedList"/>
    <dgm:cxn modelId="{EDC9A022-FD4C-428C-A786-EA63FDCEB39B}" type="presParOf" srcId="{5AA7181E-95A1-4588-9490-B65A20573BE9}" destId="{6F881C0D-EEA4-465C-B46C-AC3A48D73FA6}" srcOrd="2" destOrd="0" presId="urn:microsoft.com/office/officeart/2008/layout/LinedList"/>
    <dgm:cxn modelId="{82C7A004-F4C6-4D25-860A-501F31397D2F}" type="presParOf" srcId="{5AA7181E-95A1-4588-9490-B65A20573BE9}" destId="{BE55D853-7AAA-4990-9C2E-3D2A313E62E4}" srcOrd="3" destOrd="0" presId="urn:microsoft.com/office/officeart/2008/layout/LinedList"/>
    <dgm:cxn modelId="{BE37419C-8648-45B1-87EF-6A2FF4BDE332}" type="presParOf" srcId="{BE55D853-7AAA-4990-9C2E-3D2A313E62E4}" destId="{C13EB7C0-9E9A-44D6-B795-2F950C992D8A}" srcOrd="0" destOrd="0" presId="urn:microsoft.com/office/officeart/2008/layout/LinedList"/>
    <dgm:cxn modelId="{1B2225F8-318E-4235-9BFD-57FA5DBCAE34}" type="presParOf" srcId="{BE55D853-7AAA-4990-9C2E-3D2A313E62E4}" destId="{AB0C5A39-455B-47A6-8E09-7D63309EE5E6}" srcOrd="1" destOrd="0" presId="urn:microsoft.com/office/officeart/2008/layout/LinedList"/>
    <dgm:cxn modelId="{1E6FA999-B658-4275-A8AA-242B0E05A051}" type="presParOf" srcId="{5AA7181E-95A1-4588-9490-B65A20573BE9}" destId="{F9DFAEC1-E137-4E4D-850F-DEA3E530312F}" srcOrd="4" destOrd="0" presId="urn:microsoft.com/office/officeart/2008/layout/LinedList"/>
    <dgm:cxn modelId="{54E2CB07-450E-470D-81BC-4FA7B9484155}" type="presParOf" srcId="{5AA7181E-95A1-4588-9490-B65A20573BE9}" destId="{A9FC47BD-59AF-4744-8680-A90344125728}" srcOrd="5" destOrd="0" presId="urn:microsoft.com/office/officeart/2008/layout/LinedList"/>
    <dgm:cxn modelId="{119DA796-4B60-4AD1-9DC6-1CC5770D69E1}" type="presParOf" srcId="{A9FC47BD-59AF-4744-8680-A90344125728}" destId="{64A933EF-044A-4FB5-A7D7-A271CB19E9F8}" srcOrd="0" destOrd="0" presId="urn:microsoft.com/office/officeart/2008/layout/LinedList"/>
    <dgm:cxn modelId="{1675AF79-6952-4ABA-AF2E-25B3559F0205}" type="presParOf" srcId="{A9FC47BD-59AF-4744-8680-A90344125728}" destId="{AB60C2A7-9C27-4338-BB38-E8E6530CFBD8}" srcOrd="1" destOrd="0" presId="urn:microsoft.com/office/officeart/2008/layout/LinedList"/>
    <dgm:cxn modelId="{D8A250DE-88C8-43D6-9385-12BDAFFE48AA}" type="presParOf" srcId="{5AA7181E-95A1-4588-9490-B65A20573BE9}" destId="{D7127A15-6700-473C-93E4-9189FB61C790}" srcOrd="6" destOrd="0" presId="urn:microsoft.com/office/officeart/2008/layout/LinedList"/>
    <dgm:cxn modelId="{010255BB-24A8-4525-A704-F5E0F54FBDD4}" type="presParOf" srcId="{5AA7181E-95A1-4588-9490-B65A20573BE9}" destId="{10FDC96B-807A-4E8C-962C-1A498BF95C79}" srcOrd="7" destOrd="0" presId="urn:microsoft.com/office/officeart/2008/layout/LinedList"/>
    <dgm:cxn modelId="{53B834A3-46EA-4DD4-8249-2A62ED83C496}" type="presParOf" srcId="{10FDC96B-807A-4E8C-962C-1A498BF95C79}" destId="{419062C5-845F-4E96-8234-4E754E11546B}" srcOrd="0" destOrd="0" presId="urn:microsoft.com/office/officeart/2008/layout/LinedList"/>
    <dgm:cxn modelId="{35CECABD-145A-4B22-A08D-7421B2AEF78D}" type="presParOf" srcId="{10FDC96B-807A-4E8C-962C-1A498BF95C79}" destId="{17740567-8CDE-4866-BCEF-AD9B15A33B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C598B6-8D78-4792-A5FE-AA1643567AC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576D530-0E87-436E-B0C5-B1EB5184F989}">
      <dgm:prSet/>
      <dgm:spPr/>
      <dgm:t>
        <a:bodyPr/>
        <a:lstStyle/>
        <a:p>
          <a:r>
            <a:rPr lang="en-US"/>
            <a:t>Transportation  </a:t>
          </a:r>
        </a:p>
      </dgm:t>
    </dgm:pt>
    <dgm:pt modelId="{A24B6DF4-0AE0-4F86-97E4-D0CD1EA995B7}" type="parTrans" cxnId="{49A6968C-957F-468A-8F91-6A31D095E6FA}">
      <dgm:prSet/>
      <dgm:spPr/>
      <dgm:t>
        <a:bodyPr/>
        <a:lstStyle/>
        <a:p>
          <a:endParaRPr lang="en-US"/>
        </a:p>
      </dgm:t>
    </dgm:pt>
    <dgm:pt modelId="{208BEE23-4356-4BE6-B82A-EDD73B918846}" type="sibTrans" cxnId="{49A6968C-957F-468A-8F91-6A31D095E6FA}">
      <dgm:prSet/>
      <dgm:spPr/>
      <dgm:t>
        <a:bodyPr/>
        <a:lstStyle/>
        <a:p>
          <a:endParaRPr lang="en-US"/>
        </a:p>
      </dgm:t>
    </dgm:pt>
    <dgm:pt modelId="{A7207B91-61AF-438A-AC40-19BB50C83874}">
      <dgm:prSet/>
      <dgm:spPr/>
      <dgm:t>
        <a:bodyPr/>
        <a:lstStyle/>
        <a:p>
          <a:r>
            <a:rPr lang="en-US"/>
            <a:t>Childcare</a:t>
          </a:r>
        </a:p>
      </dgm:t>
    </dgm:pt>
    <dgm:pt modelId="{E849F315-13B7-48A5-A506-4EE2C0FCE152}" type="parTrans" cxnId="{450C5215-69A2-4B8B-B7EA-43AD8D127819}">
      <dgm:prSet/>
      <dgm:spPr/>
      <dgm:t>
        <a:bodyPr/>
        <a:lstStyle/>
        <a:p>
          <a:endParaRPr lang="en-US"/>
        </a:p>
      </dgm:t>
    </dgm:pt>
    <dgm:pt modelId="{BAC41B0F-47B7-48F6-8BDC-9BA1177F0F67}" type="sibTrans" cxnId="{450C5215-69A2-4B8B-B7EA-43AD8D127819}">
      <dgm:prSet/>
      <dgm:spPr/>
      <dgm:t>
        <a:bodyPr/>
        <a:lstStyle/>
        <a:p>
          <a:endParaRPr lang="en-US"/>
        </a:p>
      </dgm:t>
    </dgm:pt>
    <dgm:pt modelId="{96CB30F0-09F3-4DE8-B14B-389945755D8B}">
      <dgm:prSet/>
      <dgm:spPr/>
      <dgm:t>
        <a:bodyPr/>
        <a:lstStyle/>
        <a:p>
          <a:r>
            <a:rPr lang="en-US"/>
            <a:t>Time commitment </a:t>
          </a:r>
        </a:p>
      </dgm:t>
    </dgm:pt>
    <dgm:pt modelId="{505C5D6C-DFA9-49B5-9CA8-BC850422B881}" type="parTrans" cxnId="{7D1A75E2-DE77-4923-87EB-4F06275E947D}">
      <dgm:prSet/>
      <dgm:spPr/>
      <dgm:t>
        <a:bodyPr/>
        <a:lstStyle/>
        <a:p>
          <a:endParaRPr lang="en-US"/>
        </a:p>
      </dgm:t>
    </dgm:pt>
    <dgm:pt modelId="{1476D455-9FA4-45E5-A3FD-674728F7C5CC}" type="sibTrans" cxnId="{7D1A75E2-DE77-4923-87EB-4F06275E947D}">
      <dgm:prSet/>
      <dgm:spPr/>
      <dgm:t>
        <a:bodyPr/>
        <a:lstStyle/>
        <a:p>
          <a:endParaRPr lang="en-US"/>
        </a:p>
      </dgm:t>
    </dgm:pt>
    <dgm:pt modelId="{1387B184-C579-4FE1-BCAC-7FBC77BA488C}">
      <dgm:prSet/>
      <dgm:spPr/>
      <dgm:t>
        <a:bodyPr/>
        <a:lstStyle/>
        <a:p>
          <a:r>
            <a:rPr lang="en-US"/>
            <a:t>Cost</a:t>
          </a:r>
        </a:p>
      </dgm:t>
    </dgm:pt>
    <dgm:pt modelId="{F434CD60-8E91-48FB-B64A-AB8849C2E04B}" type="parTrans" cxnId="{B0903293-A5ED-4D26-8554-772FE458ABA6}">
      <dgm:prSet/>
      <dgm:spPr/>
      <dgm:t>
        <a:bodyPr/>
        <a:lstStyle/>
        <a:p>
          <a:endParaRPr lang="en-US"/>
        </a:p>
      </dgm:t>
    </dgm:pt>
    <dgm:pt modelId="{2FA93CD0-BAE7-4A9C-9BFC-1D5818A51BDD}" type="sibTrans" cxnId="{B0903293-A5ED-4D26-8554-772FE458ABA6}">
      <dgm:prSet/>
      <dgm:spPr/>
      <dgm:t>
        <a:bodyPr/>
        <a:lstStyle/>
        <a:p>
          <a:endParaRPr lang="en-US"/>
        </a:p>
      </dgm:t>
    </dgm:pt>
    <dgm:pt modelId="{A24C0ABE-4C89-4127-9553-2ACD6EB53D5A}">
      <dgm:prSet/>
      <dgm:spPr/>
      <dgm:t>
        <a:bodyPr/>
        <a:lstStyle/>
        <a:p>
          <a:r>
            <a:rPr lang="en-US"/>
            <a:t>Work</a:t>
          </a:r>
        </a:p>
      </dgm:t>
    </dgm:pt>
    <dgm:pt modelId="{FF3C5623-A451-491F-9FD9-6527CBABC8FC}" type="parTrans" cxnId="{B3ECE374-1256-4BBF-9979-5B49EC8E9CC6}">
      <dgm:prSet/>
      <dgm:spPr/>
      <dgm:t>
        <a:bodyPr/>
        <a:lstStyle/>
        <a:p>
          <a:endParaRPr lang="en-US"/>
        </a:p>
      </dgm:t>
    </dgm:pt>
    <dgm:pt modelId="{88A67C45-1AB5-4F1C-A98E-CD77455F36D4}" type="sibTrans" cxnId="{B3ECE374-1256-4BBF-9979-5B49EC8E9CC6}">
      <dgm:prSet/>
      <dgm:spPr/>
      <dgm:t>
        <a:bodyPr/>
        <a:lstStyle/>
        <a:p>
          <a:endParaRPr lang="en-US"/>
        </a:p>
      </dgm:t>
    </dgm:pt>
    <dgm:pt modelId="{DE347A51-873A-4339-A9B4-E9913739B11A}">
      <dgm:prSet/>
      <dgm:spPr/>
      <dgm:t>
        <a:bodyPr/>
        <a:lstStyle/>
        <a:p>
          <a:r>
            <a:rPr lang="en-US"/>
            <a:t>Service interferes w/family life  </a:t>
          </a:r>
        </a:p>
      </dgm:t>
    </dgm:pt>
    <dgm:pt modelId="{8967AD5C-F2AB-4490-9AFC-805F06F73543}" type="parTrans" cxnId="{DBBA1A84-846B-4D20-91FA-22678FBD505D}">
      <dgm:prSet/>
      <dgm:spPr/>
      <dgm:t>
        <a:bodyPr/>
        <a:lstStyle/>
        <a:p>
          <a:endParaRPr lang="en-US"/>
        </a:p>
      </dgm:t>
    </dgm:pt>
    <dgm:pt modelId="{AA7B0B4D-8280-480F-8DC4-92D3C8C1B0C1}" type="sibTrans" cxnId="{DBBA1A84-846B-4D20-91FA-22678FBD505D}">
      <dgm:prSet/>
      <dgm:spPr/>
      <dgm:t>
        <a:bodyPr/>
        <a:lstStyle/>
        <a:p>
          <a:endParaRPr lang="en-US"/>
        </a:p>
      </dgm:t>
    </dgm:pt>
    <dgm:pt modelId="{D6EF0813-6424-49AB-BA9E-C56B39E1D3DA}">
      <dgm:prSet/>
      <dgm:spPr/>
      <dgm:t>
        <a:bodyPr/>
        <a:lstStyle/>
        <a:p>
          <a:r>
            <a:rPr lang="en-US"/>
            <a:t>Chaotic life</a:t>
          </a:r>
        </a:p>
      </dgm:t>
    </dgm:pt>
    <dgm:pt modelId="{22FA4DBE-C7C1-402D-B83C-4B3EE1F49580}" type="parTrans" cxnId="{3BCFDE5C-090C-4BB4-90CA-882F8A23CBC5}">
      <dgm:prSet/>
      <dgm:spPr/>
      <dgm:t>
        <a:bodyPr/>
        <a:lstStyle/>
        <a:p>
          <a:endParaRPr lang="en-US"/>
        </a:p>
      </dgm:t>
    </dgm:pt>
    <dgm:pt modelId="{830465A9-3D87-4158-B04E-B3D85D460576}" type="sibTrans" cxnId="{3BCFDE5C-090C-4BB4-90CA-882F8A23CBC5}">
      <dgm:prSet/>
      <dgm:spPr/>
      <dgm:t>
        <a:bodyPr/>
        <a:lstStyle/>
        <a:p>
          <a:endParaRPr lang="en-US"/>
        </a:p>
      </dgm:t>
    </dgm:pt>
    <dgm:pt modelId="{E024EAA2-3641-4A2A-A0AB-C520FBD29174}" type="pres">
      <dgm:prSet presAssocID="{9BC598B6-8D78-4792-A5FE-AA1643567AC6}" presName="diagram" presStyleCnt="0">
        <dgm:presLayoutVars>
          <dgm:dir/>
          <dgm:resizeHandles val="exact"/>
        </dgm:presLayoutVars>
      </dgm:prSet>
      <dgm:spPr/>
    </dgm:pt>
    <dgm:pt modelId="{13017D42-A8FB-45FF-A083-ADC55316913C}" type="pres">
      <dgm:prSet presAssocID="{2576D530-0E87-436E-B0C5-B1EB5184F989}" presName="node" presStyleLbl="node1" presStyleIdx="0" presStyleCnt="7">
        <dgm:presLayoutVars>
          <dgm:bulletEnabled val="1"/>
        </dgm:presLayoutVars>
      </dgm:prSet>
      <dgm:spPr/>
    </dgm:pt>
    <dgm:pt modelId="{C4CDCFDE-4C19-4A8A-8A27-8DF406ED849E}" type="pres">
      <dgm:prSet presAssocID="{208BEE23-4356-4BE6-B82A-EDD73B918846}" presName="sibTrans" presStyleCnt="0"/>
      <dgm:spPr/>
    </dgm:pt>
    <dgm:pt modelId="{72194EDE-D15D-4AAF-9471-A0AF212A5D3C}" type="pres">
      <dgm:prSet presAssocID="{A7207B91-61AF-438A-AC40-19BB50C83874}" presName="node" presStyleLbl="node1" presStyleIdx="1" presStyleCnt="7">
        <dgm:presLayoutVars>
          <dgm:bulletEnabled val="1"/>
        </dgm:presLayoutVars>
      </dgm:prSet>
      <dgm:spPr/>
    </dgm:pt>
    <dgm:pt modelId="{E90C6D22-1143-4E76-9152-4DC1295AD695}" type="pres">
      <dgm:prSet presAssocID="{BAC41B0F-47B7-48F6-8BDC-9BA1177F0F67}" presName="sibTrans" presStyleCnt="0"/>
      <dgm:spPr/>
    </dgm:pt>
    <dgm:pt modelId="{0A5BF710-0E0D-497B-A2F5-1D606C1FC00C}" type="pres">
      <dgm:prSet presAssocID="{96CB30F0-09F3-4DE8-B14B-389945755D8B}" presName="node" presStyleLbl="node1" presStyleIdx="2" presStyleCnt="7">
        <dgm:presLayoutVars>
          <dgm:bulletEnabled val="1"/>
        </dgm:presLayoutVars>
      </dgm:prSet>
      <dgm:spPr/>
    </dgm:pt>
    <dgm:pt modelId="{23DE1671-CF30-4538-8D09-5EA84F085DE7}" type="pres">
      <dgm:prSet presAssocID="{1476D455-9FA4-45E5-A3FD-674728F7C5CC}" presName="sibTrans" presStyleCnt="0"/>
      <dgm:spPr/>
    </dgm:pt>
    <dgm:pt modelId="{5B0B198B-19C1-4DE1-8B8A-E8A2D85DC458}" type="pres">
      <dgm:prSet presAssocID="{1387B184-C579-4FE1-BCAC-7FBC77BA488C}" presName="node" presStyleLbl="node1" presStyleIdx="3" presStyleCnt="7">
        <dgm:presLayoutVars>
          <dgm:bulletEnabled val="1"/>
        </dgm:presLayoutVars>
      </dgm:prSet>
      <dgm:spPr/>
    </dgm:pt>
    <dgm:pt modelId="{943EFEA7-683D-4E92-9F11-346E1704EBD7}" type="pres">
      <dgm:prSet presAssocID="{2FA93CD0-BAE7-4A9C-9BFC-1D5818A51BDD}" presName="sibTrans" presStyleCnt="0"/>
      <dgm:spPr/>
    </dgm:pt>
    <dgm:pt modelId="{5F90586E-68D1-4CF9-A4FB-FE46D3E7E338}" type="pres">
      <dgm:prSet presAssocID="{A24C0ABE-4C89-4127-9553-2ACD6EB53D5A}" presName="node" presStyleLbl="node1" presStyleIdx="4" presStyleCnt="7">
        <dgm:presLayoutVars>
          <dgm:bulletEnabled val="1"/>
        </dgm:presLayoutVars>
      </dgm:prSet>
      <dgm:spPr/>
    </dgm:pt>
    <dgm:pt modelId="{E8242ED5-EEA1-440C-A49D-D4C38FB0E1CB}" type="pres">
      <dgm:prSet presAssocID="{88A67C45-1AB5-4F1C-A98E-CD77455F36D4}" presName="sibTrans" presStyleCnt="0"/>
      <dgm:spPr/>
    </dgm:pt>
    <dgm:pt modelId="{FA1B71C3-8F83-4335-A2D7-9C5E694FD1C3}" type="pres">
      <dgm:prSet presAssocID="{DE347A51-873A-4339-A9B4-E9913739B11A}" presName="node" presStyleLbl="node1" presStyleIdx="5" presStyleCnt="7">
        <dgm:presLayoutVars>
          <dgm:bulletEnabled val="1"/>
        </dgm:presLayoutVars>
      </dgm:prSet>
      <dgm:spPr/>
    </dgm:pt>
    <dgm:pt modelId="{FCB4366B-FE91-4D64-AB8A-6C99873078DE}" type="pres">
      <dgm:prSet presAssocID="{AA7B0B4D-8280-480F-8DC4-92D3C8C1B0C1}" presName="sibTrans" presStyleCnt="0"/>
      <dgm:spPr/>
    </dgm:pt>
    <dgm:pt modelId="{1AE797DB-EC82-462F-B952-21CB9765C3AF}" type="pres">
      <dgm:prSet presAssocID="{D6EF0813-6424-49AB-BA9E-C56B39E1D3DA}" presName="node" presStyleLbl="node1" presStyleIdx="6" presStyleCnt="7">
        <dgm:presLayoutVars>
          <dgm:bulletEnabled val="1"/>
        </dgm:presLayoutVars>
      </dgm:prSet>
      <dgm:spPr/>
    </dgm:pt>
  </dgm:ptLst>
  <dgm:cxnLst>
    <dgm:cxn modelId="{450C5215-69A2-4B8B-B7EA-43AD8D127819}" srcId="{9BC598B6-8D78-4792-A5FE-AA1643567AC6}" destId="{A7207B91-61AF-438A-AC40-19BB50C83874}" srcOrd="1" destOrd="0" parTransId="{E849F315-13B7-48A5-A506-4EE2C0FCE152}" sibTransId="{BAC41B0F-47B7-48F6-8BDC-9BA1177F0F67}"/>
    <dgm:cxn modelId="{15308116-DE6D-463D-B3C7-A473ACFB3C7E}" type="presOf" srcId="{2576D530-0E87-436E-B0C5-B1EB5184F989}" destId="{13017D42-A8FB-45FF-A083-ADC55316913C}" srcOrd="0" destOrd="0" presId="urn:microsoft.com/office/officeart/2005/8/layout/default"/>
    <dgm:cxn modelId="{174EA030-932A-445A-8197-46C37E791B4F}" type="presOf" srcId="{A7207B91-61AF-438A-AC40-19BB50C83874}" destId="{72194EDE-D15D-4AAF-9471-A0AF212A5D3C}" srcOrd="0" destOrd="0" presId="urn:microsoft.com/office/officeart/2005/8/layout/default"/>
    <dgm:cxn modelId="{3BCFDE5C-090C-4BB4-90CA-882F8A23CBC5}" srcId="{9BC598B6-8D78-4792-A5FE-AA1643567AC6}" destId="{D6EF0813-6424-49AB-BA9E-C56B39E1D3DA}" srcOrd="6" destOrd="0" parTransId="{22FA4DBE-C7C1-402D-B83C-4B3EE1F49580}" sibTransId="{830465A9-3D87-4158-B04E-B3D85D460576}"/>
    <dgm:cxn modelId="{8E950760-F586-4274-B52B-4450536A3838}" type="presOf" srcId="{1387B184-C579-4FE1-BCAC-7FBC77BA488C}" destId="{5B0B198B-19C1-4DE1-8B8A-E8A2D85DC458}" srcOrd="0" destOrd="0" presId="urn:microsoft.com/office/officeart/2005/8/layout/default"/>
    <dgm:cxn modelId="{FFB1EE6F-6251-4273-BF29-9D9FCF4ACD73}" type="presOf" srcId="{9BC598B6-8D78-4792-A5FE-AA1643567AC6}" destId="{E024EAA2-3641-4A2A-A0AB-C520FBD29174}" srcOrd="0" destOrd="0" presId="urn:microsoft.com/office/officeart/2005/8/layout/default"/>
    <dgm:cxn modelId="{B3ECE374-1256-4BBF-9979-5B49EC8E9CC6}" srcId="{9BC598B6-8D78-4792-A5FE-AA1643567AC6}" destId="{A24C0ABE-4C89-4127-9553-2ACD6EB53D5A}" srcOrd="4" destOrd="0" parTransId="{FF3C5623-A451-491F-9FD9-6527CBABC8FC}" sibTransId="{88A67C45-1AB5-4F1C-A98E-CD77455F36D4}"/>
    <dgm:cxn modelId="{BD366778-F2F2-43F3-A713-93AC775B6388}" type="presOf" srcId="{96CB30F0-09F3-4DE8-B14B-389945755D8B}" destId="{0A5BF710-0E0D-497B-A2F5-1D606C1FC00C}" srcOrd="0" destOrd="0" presId="urn:microsoft.com/office/officeart/2005/8/layout/default"/>
    <dgm:cxn modelId="{DBBA1A84-846B-4D20-91FA-22678FBD505D}" srcId="{9BC598B6-8D78-4792-A5FE-AA1643567AC6}" destId="{DE347A51-873A-4339-A9B4-E9913739B11A}" srcOrd="5" destOrd="0" parTransId="{8967AD5C-F2AB-4490-9AFC-805F06F73543}" sibTransId="{AA7B0B4D-8280-480F-8DC4-92D3C8C1B0C1}"/>
    <dgm:cxn modelId="{49A6968C-957F-468A-8F91-6A31D095E6FA}" srcId="{9BC598B6-8D78-4792-A5FE-AA1643567AC6}" destId="{2576D530-0E87-436E-B0C5-B1EB5184F989}" srcOrd="0" destOrd="0" parTransId="{A24B6DF4-0AE0-4F86-97E4-D0CD1EA995B7}" sibTransId="{208BEE23-4356-4BE6-B82A-EDD73B918846}"/>
    <dgm:cxn modelId="{B0903293-A5ED-4D26-8554-772FE458ABA6}" srcId="{9BC598B6-8D78-4792-A5FE-AA1643567AC6}" destId="{1387B184-C579-4FE1-BCAC-7FBC77BA488C}" srcOrd="3" destOrd="0" parTransId="{F434CD60-8E91-48FB-B64A-AB8849C2E04B}" sibTransId="{2FA93CD0-BAE7-4A9C-9BFC-1D5818A51BDD}"/>
    <dgm:cxn modelId="{2037E3B9-409D-4FE1-9C6F-8827DD1838EE}" type="presOf" srcId="{DE347A51-873A-4339-A9B4-E9913739B11A}" destId="{FA1B71C3-8F83-4335-A2D7-9C5E694FD1C3}" srcOrd="0" destOrd="0" presId="urn:microsoft.com/office/officeart/2005/8/layout/default"/>
    <dgm:cxn modelId="{AAA302D6-7A6F-41BF-AF82-6B80E07FBEC6}" type="presOf" srcId="{D6EF0813-6424-49AB-BA9E-C56B39E1D3DA}" destId="{1AE797DB-EC82-462F-B952-21CB9765C3AF}" srcOrd="0" destOrd="0" presId="urn:microsoft.com/office/officeart/2005/8/layout/default"/>
    <dgm:cxn modelId="{7D1A75E2-DE77-4923-87EB-4F06275E947D}" srcId="{9BC598B6-8D78-4792-A5FE-AA1643567AC6}" destId="{96CB30F0-09F3-4DE8-B14B-389945755D8B}" srcOrd="2" destOrd="0" parTransId="{505C5D6C-DFA9-49B5-9CA8-BC850422B881}" sibTransId="{1476D455-9FA4-45E5-A3FD-674728F7C5CC}"/>
    <dgm:cxn modelId="{3546E0E5-8691-435B-B79A-BCED7A0DCF2C}" type="presOf" srcId="{A24C0ABE-4C89-4127-9553-2ACD6EB53D5A}" destId="{5F90586E-68D1-4CF9-A4FB-FE46D3E7E338}" srcOrd="0" destOrd="0" presId="urn:microsoft.com/office/officeart/2005/8/layout/default"/>
    <dgm:cxn modelId="{5F5892E9-9CCF-4EDD-8A0A-69E1C0E175C1}" type="presParOf" srcId="{E024EAA2-3641-4A2A-A0AB-C520FBD29174}" destId="{13017D42-A8FB-45FF-A083-ADC55316913C}" srcOrd="0" destOrd="0" presId="urn:microsoft.com/office/officeart/2005/8/layout/default"/>
    <dgm:cxn modelId="{F4E81C2B-C1D6-4A90-BCCF-9CA3134438DD}" type="presParOf" srcId="{E024EAA2-3641-4A2A-A0AB-C520FBD29174}" destId="{C4CDCFDE-4C19-4A8A-8A27-8DF406ED849E}" srcOrd="1" destOrd="0" presId="urn:microsoft.com/office/officeart/2005/8/layout/default"/>
    <dgm:cxn modelId="{6DA48370-D074-459A-BE6F-90AE2AD78371}" type="presParOf" srcId="{E024EAA2-3641-4A2A-A0AB-C520FBD29174}" destId="{72194EDE-D15D-4AAF-9471-A0AF212A5D3C}" srcOrd="2" destOrd="0" presId="urn:microsoft.com/office/officeart/2005/8/layout/default"/>
    <dgm:cxn modelId="{AEFD8DF6-EF5E-40AF-9ABC-693256DBFA53}" type="presParOf" srcId="{E024EAA2-3641-4A2A-A0AB-C520FBD29174}" destId="{E90C6D22-1143-4E76-9152-4DC1295AD695}" srcOrd="3" destOrd="0" presId="urn:microsoft.com/office/officeart/2005/8/layout/default"/>
    <dgm:cxn modelId="{0884A497-E773-4948-904A-78A07BB026D5}" type="presParOf" srcId="{E024EAA2-3641-4A2A-A0AB-C520FBD29174}" destId="{0A5BF710-0E0D-497B-A2F5-1D606C1FC00C}" srcOrd="4" destOrd="0" presId="urn:microsoft.com/office/officeart/2005/8/layout/default"/>
    <dgm:cxn modelId="{7B0FD584-DC04-4F3C-9A39-0DAE0539DC7B}" type="presParOf" srcId="{E024EAA2-3641-4A2A-A0AB-C520FBD29174}" destId="{23DE1671-CF30-4538-8D09-5EA84F085DE7}" srcOrd="5" destOrd="0" presId="urn:microsoft.com/office/officeart/2005/8/layout/default"/>
    <dgm:cxn modelId="{510302C8-3F3B-45A0-8B97-BB23A02D8BD4}" type="presParOf" srcId="{E024EAA2-3641-4A2A-A0AB-C520FBD29174}" destId="{5B0B198B-19C1-4DE1-8B8A-E8A2D85DC458}" srcOrd="6" destOrd="0" presId="urn:microsoft.com/office/officeart/2005/8/layout/default"/>
    <dgm:cxn modelId="{9399BE74-67EE-48C5-B327-8EFECF938133}" type="presParOf" srcId="{E024EAA2-3641-4A2A-A0AB-C520FBD29174}" destId="{943EFEA7-683D-4E92-9F11-346E1704EBD7}" srcOrd="7" destOrd="0" presId="urn:microsoft.com/office/officeart/2005/8/layout/default"/>
    <dgm:cxn modelId="{197A122B-FFF0-4444-93B5-B8E7E4169A92}" type="presParOf" srcId="{E024EAA2-3641-4A2A-A0AB-C520FBD29174}" destId="{5F90586E-68D1-4CF9-A4FB-FE46D3E7E338}" srcOrd="8" destOrd="0" presId="urn:microsoft.com/office/officeart/2005/8/layout/default"/>
    <dgm:cxn modelId="{3D015286-C61B-44DA-B078-2950DD2F0D0E}" type="presParOf" srcId="{E024EAA2-3641-4A2A-A0AB-C520FBD29174}" destId="{E8242ED5-EEA1-440C-A49D-D4C38FB0E1CB}" srcOrd="9" destOrd="0" presId="urn:microsoft.com/office/officeart/2005/8/layout/default"/>
    <dgm:cxn modelId="{EE44420D-C836-4F15-A50C-FF8F2A38931F}" type="presParOf" srcId="{E024EAA2-3641-4A2A-A0AB-C520FBD29174}" destId="{FA1B71C3-8F83-4335-A2D7-9C5E694FD1C3}" srcOrd="10" destOrd="0" presId="urn:microsoft.com/office/officeart/2005/8/layout/default"/>
    <dgm:cxn modelId="{352A712E-F2CC-4C62-81F9-BFA00626CCB3}" type="presParOf" srcId="{E024EAA2-3641-4A2A-A0AB-C520FBD29174}" destId="{FCB4366B-FE91-4D64-AB8A-6C99873078DE}" srcOrd="11" destOrd="0" presId="urn:microsoft.com/office/officeart/2005/8/layout/default"/>
    <dgm:cxn modelId="{7CCBC4D0-BC55-447F-A685-217FD3193987}" type="presParOf" srcId="{E024EAA2-3641-4A2A-A0AB-C520FBD29174}" destId="{1AE797DB-EC82-462F-B952-21CB9765C3AF}" srcOrd="12"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99A0B0-9803-492C-A3FE-DD554C58A99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96438337-9DBE-42E7-A087-C7363FE492C8}">
      <dgm:prSet custT="1"/>
      <dgm:spPr/>
      <dgm:t>
        <a:bodyPr/>
        <a:lstStyle/>
        <a:p>
          <a:r>
            <a:rPr lang="en-US" sz="2000"/>
            <a:t>Family support/service options</a:t>
          </a:r>
        </a:p>
      </dgm:t>
    </dgm:pt>
    <dgm:pt modelId="{17ED57E4-18BC-4CD4-944F-1A9C7A273172}" type="parTrans" cxnId="{4BAB9303-F5E7-4F8B-B096-D20B7161558C}">
      <dgm:prSet/>
      <dgm:spPr/>
      <dgm:t>
        <a:bodyPr/>
        <a:lstStyle/>
        <a:p>
          <a:endParaRPr lang="en-US"/>
        </a:p>
      </dgm:t>
    </dgm:pt>
    <dgm:pt modelId="{40A36789-6D30-4B02-9448-B34085824716}" type="sibTrans" cxnId="{4BAB9303-F5E7-4F8B-B096-D20B7161558C}">
      <dgm:prSet/>
      <dgm:spPr/>
      <dgm:t>
        <a:bodyPr/>
        <a:lstStyle/>
        <a:p>
          <a:endParaRPr lang="en-US"/>
        </a:p>
      </dgm:t>
    </dgm:pt>
    <dgm:pt modelId="{6E7F19D8-3A98-4267-B18B-3CFBDAD39179}">
      <dgm:prSet custT="1"/>
      <dgm:spPr/>
      <dgm:t>
        <a:bodyPr/>
        <a:lstStyle/>
        <a:p>
          <a:r>
            <a:rPr lang="en-US" sz="2000"/>
            <a:t>Timing of services, brainstorming childcare options</a:t>
          </a:r>
        </a:p>
      </dgm:t>
    </dgm:pt>
    <dgm:pt modelId="{058386D9-2BC1-4740-A35A-EB0526C05648}" type="parTrans" cxnId="{B9CEBB54-B361-4262-AB8F-84E7566754E3}">
      <dgm:prSet/>
      <dgm:spPr/>
      <dgm:t>
        <a:bodyPr/>
        <a:lstStyle/>
        <a:p>
          <a:endParaRPr lang="en-US"/>
        </a:p>
      </dgm:t>
    </dgm:pt>
    <dgm:pt modelId="{571F8327-3EC2-420F-9193-7EB0272C6B49}" type="sibTrans" cxnId="{B9CEBB54-B361-4262-AB8F-84E7566754E3}">
      <dgm:prSet/>
      <dgm:spPr/>
      <dgm:t>
        <a:bodyPr/>
        <a:lstStyle/>
        <a:p>
          <a:endParaRPr lang="en-US"/>
        </a:p>
      </dgm:t>
    </dgm:pt>
    <dgm:pt modelId="{D38D8606-8EA1-4699-9F78-762806A2C289}">
      <dgm:prSet custT="1"/>
      <dgm:spPr/>
      <dgm:t>
        <a:bodyPr/>
        <a:lstStyle/>
        <a:p>
          <a:r>
            <a:rPr lang="en-US" sz="2000"/>
            <a:t>Letters to help with job</a:t>
          </a:r>
        </a:p>
      </dgm:t>
    </dgm:pt>
    <dgm:pt modelId="{0C0CE51D-F8AC-4D69-B654-1ABF3C016311}" type="parTrans" cxnId="{78DD025C-B3BB-49EE-A125-5331F1B940DC}">
      <dgm:prSet/>
      <dgm:spPr/>
      <dgm:t>
        <a:bodyPr/>
        <a:lstStyle/>
        <a:p>
          <a:endParaRPr lang="en-US"/>
        </a:p>
      </dgm:t>
    </dgm:pt>
    <dgm:pt modelId="{4F851736-45E1-47FE-81B7-DD60577941A1}" type="sibTrans" cxnId="{78DD025C-B3BB-49EE-A125-5331F1B940DC}">
      <dgm:prSet/>
      <dgm:spPr/>
      <dgm:t>
        <a:bodyPr/>
        <a:lstStyle/>
        <a:p>
          <a:endParaRPr lang="en-US"/>
        </a:p>
      </dgm:t>
    </dgm:pt>
    <dgm:pt modelId="{DD8CBBE4-D911-475E-BFEF-8B41A5518A21}">
      <dgm:prSet custT="1"/>
      <dgm:spPr/>
      <dgm:t>
        <a:bodyPr/>
        <a:lstStyle/>
        <a:p>
          <a:r>
            <a:rPr lang="en-US" sz="2000"/>
            <a:t>Case management, advocacy &amp; problem solving</a:t>
          </a:r>
        </a:p>
      </dgm:t>
    </dgm:pt>
    <dgm:pt modelId="{5CA4CD54-5A89-49FB-9DC0-9A5E43C16578}" type="parTrans" cxnId="{EC459251-4F7A-4901-8D2E-244E83DD0FF3}">
      <dgm:prSet/>
      <dgm:spPr/>
      <dgm:t>
        <a:bodyPr/>
        <a:lstStyle/>
        <a:p>
          <a:endParaRPr lang="en-US"/>
        </a:p>
      </dgm:t>
    </dgm:pt>
    <dgm:pt modelId="{A9A3F5EE-432F-40BB-9F41-103F20BE79A4}" type="sibTrans" cxnId="{EC459251-4F7A-4901-8D2E-244E83DD0FF3}">
      <dgm:prSet/>
      <dgm:spPr/>
      <dgm:t>
        <a:bodyPr/>
        <a:lstStyle/>
        <a:p>
          <a:endParaRPr lang="en-US"/>
        </a:p>
      </dgm:t>
    </dgm:pt>
    <dgm:pt modelId="{5D0015E3-6C4D-43B5-911A-3386ADE9744E}">
      <dgm:prSet custT="1"/>
      <dgm:spPr/>
      <dgm:t>
        <a:bodyPr/>
        <a:lstStyle/>
        <a:p>
          <a:r>
            <a:rPr lang="en-US" sz="2000"/>
            <a:t>Language needs, access to interpreter</a:t>
          </a:r>
        </a:p>
      </dgm:t>
    </dgm:pt>
    <dgm:pt modelId="{44A17F24-6456-44BC-A05B-0287506AF342}" type="parTrans" cxnId="{32A0A4F1-58C7-4C6E-89DE-53295CEB5463}">
      <dgm:prSet/>
      <dgm:spPr/>
      <dgm:t>
        <a:bodyPr/>
        <a:lstStyle/>
        <a:p>
          <a:endParaRPr lang="en-US"/>
        </a:p>
      </dgm:t>
    </dgm:pt>
    <dgm:pt modelId="{82C329AC-5C01-42F9-B9C3-B4BCBBF5ADC5}" type="sibTrans" cxnId="{32A0A4F1-58C7-4C6E-89DE-53295CEB5463}">
      <dgm:prSet/>
      <dgm:spPr/>
      <dgm:t>
        <a:bodyPr/>
        <a:lstStyle/>
        <a:p>
          <a:endParaRPr lang="en-US"/>
        </a:p>
      </dgm:t>
    </dgm:pt>
    <dgm:pt modelId="{B456008C-CE7E-4774-A486-82878DD0767C}">
      <dgm:prSet phldr="0"/>
      <dgm:spPr/>
      <dgm:t>
        <a:bodyPr/>
        <a:lstStyle/>
        <a:p>
          <a:pPr rtl="0"/>
          <a:r>
            <a:rPr lang="en-US" sz="2100">
              <a:latin typeface="Gill Sans MT" panose="020B0502020104020203"/>
            </a:rPr>
            <a:t>Therapeutic Delivery</a:t>
          </a:r>
        </a:p>
      </dgm:t>
    </dgm:pt>
    <dgm:pt modelId="{A74E1C33-F7B6-44E8-84FA-DDE63FC931F8}" type="parTrans" cxnId="{71A651F7-F2BD-4DF3-B605-3D6B04673E6D}">
      <dgm:prSet/>
      <dgm:spPr/>
      <dgm:t>
        <a:bodyPr/>
        <a:lstStyle/>
        <a:p>
          <a:endParaRPr lang="en-US"/>
        </a:p>
      </dgm:t>
    </dgm:pt>
    <dgm:pt modelId="{CC274945-37E3-452D-8D41-544DAF28F8AD}" type="sibTrans" cxnId="{71A651F7-F2BD-4DF3-B605-3D6B04673E6D}">
      <dgm:prSet/>
      <dgm:spPr/>
      <dgm:t>
        <a:bodyPr/>
        <a:lstStyle/>
        <a:p>
          <a:endParaRPr lang="en-US"/>
        </a:p>
      </dgm:t>
    </dgm:pt>
    <dgm:pt modelId="{B85268D0-158C-4020-BC01-84D2B5C5F9BE}">
      <dgm:prSet phldr="0" custT="1"/>
      <dgm:spPr/>
      <dgm:t>
        <a:bodyPr/>
        <a:lstStyle/>
        <a:p>
          <a:pPr rtl="0"/>
          <a:r>
            <a:rPr lang="en-US" sz="2000">
              <a:latin typeface="Gill Sans MT" panose="020B0502020104020203"/>
            </a:rPr>
            <a:t>Empathic Listening</a:t>
          </a:r>
          <a:endParaRPr lang="en-US" sz="2000"/>
        </a:p>
      </dgm:t>
    </dgm:pt>
    <dgm:pt modelId="{C29D3015-4E39-4134-B7DB-B92DE940EEA9}" type="parTrans" cxnId="{D42F818B-EFE8-49D7-ABD5-29905AE82D8E}">
      <dgm:prSet/>
      <dgm:spPr/>
      <dgm:t>
        <a:bodyPr/>
        <a:lstStyle/>
        <a:p>
          <a:endParaRPr lang="en-US"/>
        </a:p>
      </dgm:t>
    </dgm:pt>
    <dgm:pt modelId="{9070018D-B906-427F-B9B9-A317D8353C05}" type="sibTrans" cxnId="{D42F818B-EFE8-49D7-ABD5-29905AE82D8E}">
      <dgm:prSet/>
      <dgm:spPr/>
      <dgm:t>
        <a:bodyPr/>
        <a:lstStyle/>
        <a:p>
          <a:endParaRPr lang="en-US"/>
        </a:p>
      </dgm:t>
    </dgm:pt>
    <dgm:pt modelId="{473B691D-58AB-42E1-A320-B5D723B2E2C3}">
      <dgm:prSet phldr="0" custT="1"/>
      <dgm:spPr/>
      <dgm:t>
        <a:bodyPr/>
        <a:lstStyle/>
        <a:p>
          <a:pPr rtl="0"/>
          <a:r>
            <a:rPr lang="en-US" sz="2000">
              <a:latin typeface="Gill Sans MT" panose="020B0502020104020203"/>
            </a:rPr>
            <a:t>Clarity of the treatment process/ transparency</a:t>
          </a:r>
        </a:p>
      </dgm:t>
    </dgm:pt>
    <dgm:pt modelId="{4D2843A7-2E6D-4DA8-800D-CC14369A0B9D}" type="parTrans" cxnId="{E505AD26-F1FA-4801-BA7E-A60F79AA174A}">
      <dgm:prSet/>
      <dgm:spPr/>
      <dgm:t>
        <a:bodyPr/>
        <a:lstStyle/>
        <a:p>
          <a:endParaRPr lang="en-US"/>
        </a:p>
      </dgm:t>
    </dgm:pt>
    <dgm:pt modelId="{92D4F2BE-0F84-4CE2-B7F3-632F99F7CC00}" type="sibTrans" cxnId="{E505AD26-F1FA-4801-BA7E-A60F79AA174A}">
      <dgm:prSet/>
      <dgm:spPr/>
      <dgm:t>
        <a:bodyPr/>
        <a:lstStyle/>
        <a:p>
          <a:endParaRPr lang="en-US"/>
        </a:p>
      </dgm:t>
    </dgm:pt>
    <dgm:pt modelId="{5C34C8A7-F106-4675-9B81-C6D84660E68A}">
      <dgm:prSet phldr="0" custT="1"/>
      <dgm:spPr/>
      <dgm:t>
        <a:bodyPr/>
        <a:lstStyle/>
        <a:p>
          <a:pPr rtl="0"/>
          <a:r>
            <a:rPr lang="en-US" sz="2000">
              <a:latin typeface="Gill Sans MT" panose="020B0502020104020203"/>
            </a:rPr>
            <a:t>Validate concerns</a:t>
          </a:r>
        </a:p>
      </dgm:t>
    </dgm:pt>
    <dgm:pt modelId="{C7041023-004A-4135-95B6-EFC386A8B7EE}" type="parTrans" cxnId="{62904829-BEF0-406E-8CD7-F1AE1FD01C89}">
      <dgm:prSet/>
      <dgm:spPr/>
      <dgm:t>
        <a:bodyPr/>
        <a:lstStyle/>
        <a:p>
          <a:endParaRPr lang="en-US"/>
        </a:p>
      </dgm:t>
    </dgm:pt>
    <dgm:pt modelId="{C0AA6981-16F4-413A-B61B-16A9EA401E19}" type="sibTrans" cxnId="{62904829-BEF0-406E-8CD7-F1AE1FD01C89}">
      <dgm:prSet/>
      <dgm:spPr/>
      <dgm:t>
        <a:bodyPr/>
        <a:lstStyle/>
        <a:p>
          <a:endParaRPr lang="en-US"/>
        </a:p>
      </dgm:t>
    </dgm:pt>
    <dgm:pt modelId="{F7E9883F-5EB6-4A80-BF3D-FFC291197BC0}">
      <dgm:prSet phldr="0" custT="1"/>
      <dgm:spPr/>
      <dgm:t>
        <a:bodyPr/>
        <a:lstStyle/>
        <a:p>
          <a:pPr rtl="0"/>
          <a:r>
            <a:rPr lang="en-US" sz="2000">
              <a:latin typeface="Gill Sans MT" panose="020B0502020104020203"/>
            </a:rPr>
            <a:t>Share important resources</a:t>
          </a:r>
        </a:p>
      </dgm:t>
    </dgm:pt>
    <dgm:pt modelId="{3F72E446-23B0-44D6-A8AB-5477856E42BF}" type="parTrans" cxnId="{124CF91E-814E-4919-8B6C-D6AF88BC9578}">
      <dgm:prSet/>
      <dgm:spPr/>
      <dgm:t>
        <a:bodyPr/>
        <a:lstStyle/>
        <a:p>
          <a:endParaRPr lang="en-US"/>
        </a:p>
      </dgm:t>
    </dgm:pt>
    <dgm:pt modelId="{13824A20-8702-401B-BEF6-4958AB8F96C5}" type="sibTrans" cxnId="{124CF91E-814E-4919-8B6C-D6AF88BC9578}">
      <dgm:prSet/>
      <dgm:spPr/>
      <dgm:t>
        <a:bodyPr/>
        <a:lstStyle/>
        <a:p>
          <a:endParaRPr lang="en-US"/>
        </a:p>
      </dgm:t>
    </dgm:pt>
    <dgm:pt modelId="{8E7607C7-33B7-44A2-AD94-7429D2A7D15E}" type="pres">
      <dgm:prSet presAssocID="{4699A0B0-9803-492C-A3FE-DD554C58A999}" presName="outerComposite" presStyleCnt="0">
        <dgm:presLayoutVars>
          <dgm:chMax val="5"/>
          <dgm:dir/>
          <dgm:resizeHandles val="exact"/>
        </dgm:presLayoutVars>
      </dgm:prSet>
      <dgm:spPr/>
    </dgm:pt>
    <dgm:pt modelId="{F985AB47-46CB-4D8C-B31A-9120CCEC1D53}" type="pres">
      <dgm:prSet presAssocID="{4699A0B0-9803-492C-A3FE-DD554C58A999}" presName="dummyMaxCanvas" presStyleCnt="0">
        <dgm:presLayoutVars/>
      </dgm:prSet>
      <dgm:spPr/>
    </dgm:pt>
    <dgm:pt modelId="{C23D9BE3-C8BF-4C1B-A85B-89AA2A70EB4D}" type="pres">
      <dgm:prSet presAssocID="{4699A0B0-9803-492C-A3FE-DD554C58A999}" presName="TwoNodes_1" presStyleLbl="node1" presStyleIdx="0" presStyleCnt="2">
        <dgm:presLayoutVars>
          <dgm:bulletEnabled val="1"/>
        </dgm:presLayoutVars>
      </dgm:prSet>
      <dgm:spPr/>
    </dgm:pt>
    <dgm:pt modelId="{1ACE2D37-98D5-482C-95D4-D897A4E64D3A}" type="pres">
      <dgm:prSet presAssocID="{4699A0B0-9803-492C-A3FE-DD554C58A999}" presName="TwoNodes_2" presStyleLbl="node1" presStyleIdx="1" presStyleCnt="2">
        <dgm:presLayoutVars>
          <dgm:bulletEnabled val="1"/>
        </dgm:presLayoutVars>
      </dgm:prSet>
      <dgm:spPr/>
    </dgm:pt>
    <dgm:pt modelId="{BD479680-3D6F-44AD-8070-088AA6207BC6}" type="pres">
      <dgm:prSet presAssocID="{4699A0B0-9803-492C-A3FE-DD554C58A999}" presName="TwoConn_1-2" presStyleLbl="fgAccFollowNode1" presStyleIdx="0" presStyleCnt="1">
        <dgm:presLayoutVars>
          <dgm:bulletEnabled val="1"/>
        </dgm:presLayoutVars>
      </dgm:prSet>
      <dgm:spPr/>
    </dgm:pt>
    <dgm:pt modelId="{3CD994D6-B168-41CE-8E18-878C7673AB98}" type="pres">
      <dgm:prSet presAssocID="{4699A0B0-9803-492C-A3FE-DD554C58A999}" presName="TwoNodes_1_text" presStyleLbl="node1" presStyleIdx="1" presStyleCnt="2">
        <dgm:presLayoutVars>
          <dgm:bulletEnabled val="1"/>
        </dgm:presLayoutVars>
      </dgm:prSet>
      <dgm:spPr/>
    </dgm:pt>
    <dgm:pt modelId="{51555225-F3D9-4731-91CE-457DCC45AC8E}" type="pres">
      <dgm:prSet presAssocID="{4699A0B0-9803-492C-A3FE-DD554C58A999}" presName="TwoNodes_2_text" presStyleLbl="node1" presStyleIdx="1" presStyleCnt="2">
        <dgm:presLayoutVars>
          <dgm:bulletEnabled val="1"/>
        </dgm:presLayoutVars>
      </dgm:prSet>
      <dgm:spPr/>
    </dgm:pt>
  </dgm:ptLst>
  <dgm:cxnLst>
    <dgm:cxn modelId="{4BAB9303-F5E7-4F8B-B096-D20B7161558C}" srcId="{4699A0B0-9803-492C-A3FE-DD554C58A999}" destId="{96438337-9DBE-42E7-A087-C7363FE492C8}" srcOrd="0" destOrd="0" parTransId="{17ED57E4-18BC-4CD4-944F-1A9C7A273172}" sibTransId="{40A36789-6D30-4B02-9448-B34085824716}"/>
    <dgm:cxn modelId="{124CF91E-814E-4919-8B6C-D6AF88BC9578}" srcId="{B456008C-CE7E-4774-A486-82878DD0767C}" destId="{F7E9883F-5EB6-4A80-BF3D-FFC291197BC0}" srcOrd="3" destOrd="0" parTransId="{3F72E446-23B0-44D6-A8AB-5477856E42BF}" sibTransId="{13824A20-8702-401B-BEF6-4958AB8F96C5}"/>
    <dgm:cxn modelId="{E505AD26-F1FA-4801-BA7E-A60F79AA174A}" srcId="{B456008C-CE7E-4774-A486-82878DD0767C}" destId="{473B691D-58AB-42E1-A320-B5D723B2E2C3}" srcOrd="1" destOrd="0" parTransId="{4D2843A7-2E6D-4DA8-800D-CC14369A0B9D}" sibTransId="{92D4F2BE-0F84-4CE2-B7F3-632F99F7CC00}"/>
    <dgm:cxn modelId="{62904829-BEF0-406E-8CD7-F1AE1FD01C89}" srcId="{B456008C-CE7E-4774-A486-82878DD0767C}" destId="{5C34C8A7-F106-4675-9B81-C6D84660E68A}" srcOrd="2" destOrd="0" parTransId="{C7041023-004A-4135-95B6-EFC386A8B7EE}" sibTransId="{C0AA6981-16F4-413A-B61B-16A9EA401E19}"/>
    <dgm:cxn modelId="{2F0EB82C-7D44-4121-9424-EC8A77605EDA}" type="presOf" srcId="{5C34C8A7-F106-4675-9B81-C6D84660E68A}" destId="{51555225-F3D9-4731-91CE-457DCC45AC8E}" srcOrd="1" destOrd="3" presId="urn:microsoft.com/office/officeart/2005/8/layout/vProcess5"/>
    <dgm:cxn modelId="{EC589831-990A-453A-8701-7F37A54B2859}" type="presOf" srcId="{B85268D0-158C-4020-BC01-84D2B5C5F9BE}" destId="{1ACE2D37-98D5-482C-95D4-D897A4E64D3A}" srcOrd="0" destOrd="1" presId="urn:microsoft.com/office/officeart/2005/8/layout/vProcess5"/>
    <dgm:cxn modelId="{9858923D-9986-4F0E-B4DE-78FC727C5886}" type="presOf" srcId="{40A36789-6D30-4B02-9448-B34085824716}" destId="{BD479680-3D6F-44AD-8070-088AA6207BC6}" srcOrd="0" destOrd="0" presId="urn:microsoft.com/office/officeart/2005/8/layout/vProcess5"/>
    <dgm:cxn modelId="{78DD025C-B3BB-49EE-A125-5331F1B940DC}" srcId="{96438337-9DBE-42E7-A087-C7363FE492C8}" destId="{D38D8606-8EA1-4699-9F78-762806A2C289}" srcOrd="1" destOrd="0" parTransId="{0C0CE51D-F8AC-4D69-B654-1ABF3C016311}" sibTransId="{4F851736-45E1-47FE-81B7-DD60577941A1}"/>
    <dgm:cxn modelId="{3806EF5F-56C8-4760-BF90-8159CB9ABB87}" type="presOf" srcId="{473B691D-58AB-42E1-A320-B5D723B2E2C3}" destId="{1ACE2D37-98D5-482C-95D4-D897A4E64D3A}" srcOrd="0" destOrd="2" presId="urn:microsoft.com/office/officeart/2005/8/layout/vProcess5"/>
    <dgm:cxn modelId="{E1288169-88AA-4C2F-AAB1-F91B305385BF}" type="presOf" srcId="{DD8CBBE4-D911-475E-BFEF-8B41A5518A21}" destId="{3CD994D6-B168-41CE-8E18-878C7673AB98}" srcOrd="1" destOrd="3" presId="urn:microsoft.com/office/officeart/2005/8/layout/vProcess5"/>
    <dgm:cxn modelId="{093A2A4A-8010-4FE9-B0F1-49A57C18FCE6}" type="presOf" srcId="{4699A0B0-9803-492C-A3FE-DD554C58A999}" destId="{8E7607C7-33B7-44A2-AD94-7429D2A7D15E}" srcOrd="0" destOrd="0" presId="urn:microsoft.com/office/officeart/2005/8/layout/vProcess5"/>
    <dgm:cxn modelId="{1F30C84E-FC8F-4663-9730-6179376236E6}" type="presOf" srcId="{B456008C-CE7E-4774-A486-82878DD0767C}" destId="{51555225-F3D9-4731-91CE-457DCC45AC8E}" srcOrd="1" destOrd="0" presId="urn:microsoft.com/office/officeart/2005/8/layout/vProcess5"/>
    <dgm:cxn modelId="{59855870-1A4D-47F6-AD40-E5D73F9B54BA}" type="presOf" srcId="{5D0015E3-6C4D-43B5-911A-3386ADE9744E}" destId="{C23D9BE3-C8BF-4C1B-A85B-89AA2A70EB4D}" srcOrd="0" destOrd="4" presId="urn:microsoft.com/office/officeart/2005/8/layout/vProcess5"/>
    <dgm:cxn modelId="{EC459251-4F7A-4901-8D2E-244E83DD0FF3}" srcId="{96438337-9DBE-42E7-A087-C7363FE492C8}" destId="{DD8CBBE4-D911-475E-BFEF-8B41A5518A21}" srcOrd="2" destOrd="0" parTransId="{5CA4CD54-5A89-49FB-9DC0-9A5E43C16578}" sibTransId="{A9A3F5EE-432F-40BB-9F41-103F20BE79A4}"/>
    <dgm:cxn modelId="{EEAAD651-E73D-40C1-BABF-195451E9A493}" type="presOf" srcId="{473B691D-58AB-42E1-A320-B5D723B2E2C3}" destId="{51555225-F3D9-4731-91CE-457DCC45AC8E}" srcOrd="1" destOrd="2" presId="urn:microsoft.com/office/officeart/2005/8/layout/vProcess5"/>
    <dgm:cxn modelId="{B9CEBB54-B361-4262-AB8F-84E7566754E3}" srcId="{96438337-9DBE-42E7-A087-C7363FE492C8}" destId="{6E7F19D8-3A98-4267-B18B-3CFBDAD39179}" srcOrd="0" destOrd="0" parTransId="{058386D9-2BC1-4740-A35A-EB0526C05648}" sibTransId="{571F8327-3EC2-420F-9193-7EB0272C6B49}"/>
    <dgm:cxn modelId="{C89C1E75-A23C-400C-B85B-3EAECE9024D6}" type="presOf" srcId="{D38D8606-8EA1-4699-9F78-762806A2C289}" destId="{3CD994D6-B168-41CE-8E18-878C7673AB98}" srcOrd="1" destOrd="2" presId="urn:microsoft.com/office/officeart/2005/8/layout/vProcess5"/>
    <dgm:cxn modelId="{1E008485-EF3E-4814-BE82-4BA7B8D2D199}" type="presOf" srcId="{5D0015E3-6C4D-43B5-911A-3386ADE9744E}" destId="{3CD994D6-B168-41CE-8E18-878C7673AB98}" srcOrd="1" destOrd="4" presId="urn:microsoft.com/office/officeart/2005/8/layout/vProcess5"/>
    <dgm:cxn modelId="{D42F818B-EFE8-49D7-ABD5-29905AE82D8E}" srcId="{B456008C-CE7E-4774-A486-82878DD0767C}" destId="{B85268D0-158C-4020-BC01-84D2B5C5F9BE}" srcOrd="0" destOrd="0" parTransId="{C29D3015-4E39-4134-B7DB-B92DE940EEA9}" sibTransId="{9070018D-B906-427F-B9B9-A317D8353C05}"/>
    <dgm:cxn modelId="{D07FF08F-D675-40FC-A97F-7C12A44B8839}" type="presOf" srcId="{B85268D0-158C-4020-BC01-84D2B5C5F9BE}" destId="{51555225-F3D9-4731-91CE-457DCC45AC8E}" srcOrd="1" destOrd="1" presId="urn:microsoft.com/office/officeart/2005/8/layout/vProcess5"/>
    <dgm:cxn modelId="{D27A1493-CCED-41BC-B641-465E533415DB}" type="presOf" srcId="{96438337-9DBE-42E7-A087-C7363FE492C8}" destId="{C23D9BE3-C8BF-4C1B-A85B-89AA2A70EB4D}" srcOrd="0" destOrd="0" presId="urn:microsoft.com/office/officeart/2005/8/layout/vProcess5"/>
    <dgm:cxn modelId="{E178A295-45C7-4EF7-B201-B3F05AAB8E6C}" type="presOf" srcId="{5C34C8A7-F106-4675-9B81-C6D84660E68A}" destId="{1ACE2D37-98D5-482C-95D4-D897A4E64D3A}" srcOrd="0" destOrd="3" presId="urn:microsoft.com/office/officeart/2005/8/layout/vProcess5"/>
    <dgm:cxn modelId="{5DFE0F96-DC47-4FF2-A3D0-F507966402F1}" type="presOf" srcId="{D38D8606-8EA1-4699-9F78-762806A2C289}" destId="{C23D9BE3-C8BF-4C1B-A85B-89AA2A70EB4D}" srcOrd="0" destOrd="2" presId="urn:microsoft.com/office/officeart/2005/8/layout/vProcess5"/>
    <dgm:cxn modelId="{1E4A3397-C1B2-423A-AC06-73C9BFC32AC3}" type="presOf" srcId="{6E7F19D8-3A98-4267-B18B-3CFBDAD39179}" destId="{3CD994D6-B168-41CE-8E18-878C7673AB98}" srcOrd="1" destOrd="1" presId="urn:microsoft.com/office/officeart/2005/8/layout/vProcess5"/>
    <dgm:cxn modelId="{DFE64798-5BF2-4D19-A185-A4727CA1A069}" type="presOf" srcId="{F7E9883F-5EB6-4A80-BF3D-FFC291197BC0}" destId="{1ACE2D37-98D5-482C-95D4-D897A4E64D3A}" srcOrd="0" destOrd="4" presId="urn:microsoft.com/office/officeart/2005/8/layout/vProcess5"/>
    <dgm:cxn modelId="{AF3994B0-6E31-4C20-88B5-2DDB0B62D841}" type="presOf" srcId="{96438337-9DBE-42E7-A087-C7363FE492C8}" destId="{3CD994D6-B168-41CE-8E18-878C7673AB98}" srcOrd="1" destOrd="0" presId="urn:microsoft.com/office/officeart/2005/8/layout/vProcess5"/>
    <dgm:cxn modelId="{BD1187CB-3847-4895-9DBA-FF67AFB829BA}" type="presOf" srcId="{DD8CBBE4-D911-475E-BFEF-8B41A5518A21}" destId="{C23D9BE3-C8BF-4C1B-A85B-89AA2A70EB4D}" srcOrd="0" destOrd="3" presId="urn:microsoft.com/office/officeart/2005/8/layout/vProcess5"/>
    <dgm:cxn modelId="{8FB1ABD2-747B-48ED-96C2-C7D666BFB634}" type="presOf" srcId="{F7E9883F-5EB6-4A80-BF3D-FFC291197BC0}" destId="{51555225-F3D9-4731-91CE-457DCC45AC8E}" srcOrd="1" destOrd="4" presId="urn:microsoft.com/office/officeart/2005/8/layout/vProcess5"/>
    <dgm:cxn modelId="{2A8F97ED-D483-4FC1-A7F7-DA93410612F3}" type="presOf" srcId="{6E7F19D8-3A98-4267-B18B-3CFBDAD39179}" destId="{C23D9BE3-C8BF-4C1B-A85B-89AA2A70EB4D}" srcOrd="0" destOrd="1" presId="urn:microsoft.com/office/officeart/2005/8/layout/vProcess5"/>
    <dgm:cxn modelId="{32A0A4F1-58C7-4C6E-89DE-53295CEB5463}" srcId="{96438337-9DBE-42E7-A087-C7363FE492C8}" destId="{5D0015E3-6C4D-43B5-911A-3386ADE9744E}" srcOrd="3" destOrd="0" parTransId="{44A17F24-6456-44BC-A05B-0287506AF342}" sibTransId="{82C329AC-5C01-42F9-B9C3-B4BCBBF5ADC5}"/>
    <dgm:cxn modelId="{71A651F7-F2BD-4DF3-B605-3D6B04673E6D}" srcId="{4699A0B0-9803-492C-A3FE-DD554C58A999}" destId="{B456008C-CE7E-4774-A486-82878DD0767C}" srcOrd="1" destOrd="0" parTransId="{A74E1C33-F7B6-44E8-84FA-DDE63FC931F8}" sibTransId="{CC274945-37E3-452D-8D41-544DAF28F8AD}"/>
    <dgm:cxn modelId="{9EDCB7FC-FC45-4A80-895B-A68FD39DE0CC}" type="presOf" srcId="{B456008C-CE7E-4774-A486-82878DD0767C}" destId="{1ACE2D37-98D5-482C-95D4-D897A4E64D3A}" srcOrd="0" destOrd="0" presId="urn:microsoft.com/office/officeart/2005/8/layout/vProcess5"/>
    <dgm:cxn modelId="{A990CAF7-3377-41BE-8283-F79402F76124}" type="presParOf" srcId="{8E7607C7-33B7-44A2-AD94-7429D2A7D15E}" destId="{F985AB47-46CB-4D8C-B31A-9120CCEC1D53}" srcOrd="0" destOrd="0" presId="urn:microsoft.com/office/officeart/2005/8/layout/vProcess5"/>
    <dgm:cxn modelId="{DEDCF952-9E04-4240-A39D-FD7B291DB17D}" type="presParOf" srcId="{8E7607C7-33B7-44A2-AD94-7429D2A7D15E}" destId="{C23D9BE3-C8BF-4C1B-A85B-89AA2A70EB4D}" srcOrd="1" destOrd="0" presId="urn:microsoft.com/office/officeart/2005/8/layout/vProcess5"/>
    <dgm:cxn modelId="{9E783E1B-2883-43F5-B170-9CBD9AB976CF}" type="presParOf" srcId="{8E7607C7-33B7-44A2-AD94-7429D2A7D15E}" destId="{1ACE2D37-98D5-482C-95D4-D897A4E64D3A}" srcOrd="2" destOrd="0" presId="urn:microsoft.com/office/officeart/2005/8/layout/vProcess5"/>
    <dgm:cxn modelId="{373EE975-86EC-41DF-91E0-9698041CFC1B}" type="presParOf" srcId="{8E7607C7-33B7-44A2-AD94-7429D2A7D15E}" destId="{BD479680-3D6F-44AD-8070-088AA6207BC6}" srcOrd="3" destOrd="0" presId="urn:microsoft.com/office/officeart/2005/8/layout/vProcess5"/>
    <dgm:cxn modelId="{57E67E76-965C-4E24-9295-A26A6DB62CFC}" type="presParOf" srcId="{8E7607C7-33B7-44A2-AD94-7429D2A7D15E}" destId="{3CD994D6-B168-41CE-8E18-878C7673AB98}" srcOrd="4" destOrd="0" presId="urn:microsoft.com/office/officeart/2005/8/layout/vProcess5"/>
    <dgm:cxn modelId="{FBC40068-E737-4CFF-9660-914247A36635}" type="presParOf" srcId="{8E7607C7-33B7-44A2-AD94-7429D2A7D15E}" destId="{51555225-F3D9-4731-91CE-457DCC45AC8E}"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BD3AB9-C315-41DD-941C-844B78830C7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EB64F6B-E94D-4BEE-A0CC-5D279EECDC22}">
      <dgm:prSet/>
      <dgm:spPr/>
      <dgm:t>
        <a:bodyPr/>
        <a:lstStyle/>
        <a:p>
          <a:pPr>
            <a:lnSpc>
              <a:spcPct val="100000"/>
            </a:lnSpc>
          </a:pPr>
          <a:r>
            <a:rPr lang="en-US"/>
            <a:t>Client’s Name</a:t>
          </a:r>
        </a:p>
      </dgm:t>
    </dgm:pt>
    <dgm:pt modelId="{820E0439-EEF4-44F9-9EFF-75159A2A6E89}" type="parTrans" cxnId="{382B9004-A18D-4685-9B75-FECD557408EF}">
      <dgm:prSet/>
      <dgm:spPr/>
      <dgm:t>
        <a:bodyPr/>
        <a:lstStyle/>
        <a:p>
          <a:endParaRPr lang="en-US"/>
        </a:p>
      </dgm:t>
    </dgm:pt>
    <dgm:pt modelId="{A77A8690-9577-4A22-BC57-C71DE7C99D04}" type="sibTrans" cxnId="{382B9004-A18D-4685-9B75-FECD557408EF}">
      <dgm:prSet/>
      <dgm:spPr/>
      <dgm:t>
        <a:bodyPr/>
        <a:lstStyle/>
        <a:p>
          <a:endParaRPr lang="en-US"/>
        </a:p>
      </dgm:t>
    </dgm:pt>
    <dgm:pt modelId="{0DFD27B4-8864-460C-8EE6-484E78C15978}">
      <dgm:prSet/>
      <dgm:spPr/>
      <dgm:t>
        <a:bodyPr/>
        <a:lstStyle/>
        <a:p>
          <a:pPr>
            <a:lnSpc>
              <a:spcPct val="100000"/>
            </a:lnSpc>
          </a:pPr>
          <a:r>
            <a:rPr lang="en-US"/>
            <a:t>Reason for the plan</a:t>
          </a:r>
        </a:p>
      </dgm:t>
    </dgm:pt>
    <dgm:pt modelId="{026E60CA-994D-4BC6-B7A5-0A071CC36389}" type="parTrans" cxnId="{64A703F2-3874-46E0-8B85-DF0A0DC32C7C}">
      <dgm:prSet/>
      <dgm:spPr/>
      <dgm:t>
        <a:bodyPr/>
        <a:lstStyle/>
        <a:p>
          <a:endParaRPr lang="en-US"/>
        </a:p>
      </dgm:t>
    </dgm:pt>
    <dgm:pt modelId="{A2982C53-20D2-40E5-B26F-4D6969D19E8E}" type="sibTrans" cxnId="{64A703F2-3874-46E0-8B85-DF0A0DC32C7C}">
      <dgm:prSet/>
      <dgm:spPr/>
      <dgm:t>
        <a:bodyPr/>
        <a:lstStyle/>
        <a:p>
          <a:endParaRPr lang="en-US"/>
        </a:p>
      </dgm:t>
    </dgm:pt>
    <dgm:pt modelId="{A4BA616E-3694-40E6-9508-F0EE792BA2ED}">
      <dgm:prSet/>
      <dgm:spPr/>
      <dgm:t>
        <a:bodyPr/>
        <a:lstStyle/>
        <a:p>
          <a:pPr>
            <a:lnSpc>
              <a:spcPct val="100000"/>
            </a:lnSpc>
          </a:pPr>
          <a:r>
            <a:rPr lang="en-US"/>
            <a:t>Client’s responsibilities</a:t>
          </a:r>
        </a:p>
      </dgm:t>
    </dgm:pt>
    <dgm:pt modelId="{D1F2F075-91B3-4F30-866D-9839F0B1CC66}" type="parTrans" cxnId="{4E777725-F198-4FF2-9D01-FED549337CF5}">
      <dgm:prSet/>
      <dgm:spPr/>
      <dgm:t>
        <a:bodyPr/>
        <a:lstStyle/>
        <a:p>
          <a:endParaRPr lang="en-US"/>
        </a:p>
      </dgm:t>
    </dgm:pt>
    <dgm:pt modelId="{2927DFE1-BBEA-475C-86CD-EE7D30E31D94}" type="sibTrans" cxnId="{4E777725-F198-4FF2-9D01-FED549337CF5}">
      <dgm:prSet/>
      <dgm:spPr/>
      <dgm:t>
        <a:bodyPr/>
        <a:lstStyle/>
        <a:p>
          <a:endParaRPr lang="en-US"/>
        </a:p>
      </dgm:t>
    </dgm:pt>
    <dgm:pt modelId="{C619FA4E-AE35-4245-B76D-577575984AF6}">
      <dgm:prSet/>
      <dgm:spPr/>
      <dgm:t>
        <a:bodyPr/>
        <a:lstStyle/>
        <a:p>
          <a:pPr>
            <a:lnSpc>
              <a:spcPct val="100000"/>
            </a:lnSpc>
          </a:pPr>
          <a:r>
            <a:rPr lang="en-US"/>
            <a:t>Supervisor’s responsibilities</a:t>
          </a:r>
        </a:p>
      </dgm:t>
    </dgm:pt>
    <dgm:pt modelId="{E87C9B00-DB2F-4A4F-AA8F-C322F6BB6B8C}" type="parTrans" cxnId="{44AFDD73-842A-4C99-89CF-81438E5959B7}">
      <dgm:prSet/>
      <dgm:spPr/>
      <dgm:t>
        <a:bodyPr/>
        <a:lstStyle/>
        <a:p>
          <a:endParaRPr lang="en-US"/>
        </a:p>
      </dgm:t>
    </dgm:pt>
    <dgm:pt modelId="{DEED81DD-AB0B-4A20-A629-2B057230DD3E}" type="sibTrans" cxnId="{44AFDD73-842A-4C99-89CF-81438E5959B7}">
      <dgm:prSet/>
      <dgm:spPr/>
      <dgm:t>
        <a:bodyPr/>
        <a:lstStyle/>
        <a:p>
          <a:endParaRPr lang="en-US"/>
        </a:p>
      </dgm:t>
    </dgm:pt>
    <dgm:pt modelId="{11DFFBDB-F9C5-4936-9F59-29235434D12A}">
      <dgm:prSet/>
      <dgm:spPr/>
      <dgm:t>
        <a:bodyPr/>
        <a:lstStyle/>
        <a:p>
          <a:pPr>
            <a:lnSpc>
              <a:spcPct val="100000"/>
            </a:lnSpc>
          </a:pPr>
          <a:r>
            <a:rPr lang="en-US"/>
            <a:t>Review criteria</a:t>
          </a:r>
        </a:p>
      </dgm:t>
    </dgm:pt>
    <dgm:pt modelId="{F8220C5D-80E8-499E-8680-BEBAE05683C8}" type="parTrans" cxnId="{F3C0DF5A-EF85-438C-B428-66A1C0725052}">
      <dgm:prSet/>
      <dgm:spPr/>
      <dgm:t>
        <a:bodyPr/>
        <a:lstStyle/>
        <a:p>
          <a:endParaRPr lang="en-US"/>
        </a:p>
      </dgm:t>
    </dgm:pt>
    <dgm:pt modelId="{D039081E-CDD5-422F-AAC3-C9729E09B1FF}" type="sibTrans" cxnId="{F3C0DF5A-EF85-438C-B428-66A1C0725052}">
      <dgm:prSet/>
      <dgm:spPr/>
      <dgm:t>
        <a:bodyPr/>
        <a:lstStyle/>
        <a:p>
          <a:endParaRPr lang="en-US"/>
        </a:p>
      </dgm:t>
    </dgm:pt>
    <dgm:pt modelId="{5334BB98-EC8D-4456-A201-E43709C76EF6}">
      <dgm:prSet/>
      <dgm:spPr/>
      <dgm:t>
        <a:bodyPr/>
        <a:lstStyle/>
        <a:p>
          <a:pPr>
            <a:lnSpc>
              <a:spcPct val="100000"/>
            </a:lnSpc>
          </a:pPr>
          <a:r>
            <a:rPr lang="en-US"/>
            <a:t>Signatures</a:t>
          </a:r>
        </a:p>
      </dgm:t>
    </dgm:pt>
    <dgm:pt modelId="{236632A8-F5E1-4DB2-AC3B-BFABFFCDD505}" type="parTrans" cxnId="{D9E938D3-501A-46D7-BDAF-BB61C28AE315}">
      <dgm:prSet/>
      <dgm:spPr/>
      <dgm:t>
        <a:bodyPr/>
        <a:lstStyle/>
        <a:p>
          <a:endParaRPr lang="en-US"/>
        </a:p>
      </dgm:t>
    </dgm:pt>
    <dgm:pt modelId="{7B8B39FC-815E-4A16-9D47-885C675D034B}" type="sibTrans" cxnId="{D9E938D3-501A-46D7-BDAF-BB61C28AE315}">
      <dgm:prSet/>
      <dgm:spPr/>
      <dgm:t>
        <a:bodyPr/>
        <a:lstStyle/>
        <a:p>
          <a:endParaRPr lang="en-US"/>
        </a:p>
      </dgm:t>
    </dgm:pt>
    <dgm:pt modelId="{CF7018B9-80FD-4C24-8B09-755FDD31378F}" type="pres">
      <dgm:prSet presAssocID="{9BBD3AB9-C315-41DD-941C-844B78830C7C}" presName="root" presStyleCnt="0">
        <dgm:presLayoutVars>
          <dgm:dir/>
          <dgm:resizeHandles val="exact"/>
        </dgm:presLayoutVars>
      </dgm:prSet>
      <dgm:spPr/>
    </dgm:pt>
    <dgm:pt modelId="{D57AD00A-7CDD-4359-8B3A-9BD2A16C4C87}" type="pres">
      <dgm:prSet presAssocID="{3EB64F6B-E94D-4BEE-A0CC-5D279EECDC22}" presName="compNode" presStyleCnt="0"/>
      <dgm:spPr/>
    </dgm:pt>
    <dgm:pt modelId="{FC731424-CF9E-4E7A-9461-EFE4164B0A43}" type="pres">
      <dgm:prSet presAssocID="{3EB64F6B-E94D-4BEE-A0CC-5D279EECDC2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C9930344-02F8-43ED-8CFC-E8EDC3B74895}" type="pres">
      <dgm:prSet presAssocID="{3EB64F6B-E94D-4BEE-A0CC-5D279EECDC22}" presName="spaceRect" presStyleCnt="0"/>
      <dgm:spPr/>
    </dgm:pt>
    <dgm:pt modelId="{6A585A4B-B68D-40B9-85B8-DE8ADC0ACE95}" type="pres">
      <dgm:prSet presAssocID="{3EB64F6B-E94D-4BEE-A0CC-5D279EECDC22}" presName="textRect" presStyleLbl="revTx" presStyleIdx="0" presStyleCnt="6">
        <dgm:presLayoutVars>
          <dgm:chMax val="1"/>
          <dgm:chPref val="1"/>
        </dgm:presLayoutVars>
      </dgm:prSet>
      <dgm:spPr/>
    </dgm:pt>
    <dgm:pt modelId="{F613E601-ED8A-4982-8001-685B89C0800E}" type="pres">
      <dgm:prSet presAssocID="{A77A8690-9577-4A22-BC57-C71DE7C99D04}" presName="sibTrans" presStyleCnt="0"/>
      <dgm:spPr/>
    </dgm:pt>
    <dgm:pt modelId="{9FF697C2-F312-4C8F-B04C-0555B0D155AF}" type="pres">
      <dgm:prSet presAssocID="{0DFD27B4-8864-460C-8EE6-484E78C15978}" presName="compNode" presStyleCnt="0"/>
      <dgm:spPr/>
    </dgm:pt>
    <dgm:pt modelId="{8A46B729-6273-446E-B9E3-3126F3CCC626}" type="pres">
      <dgm:prSet presAssocID="{0DFD27B4-8864-460C-8EE6-484E78C1597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8D719F10-DB99-4904-A13D-E1480039389C}" type="pres">
      <dgm:prSet presAssocID="{0DFD27B4-8864-460C-8EE6-484E78C15978}" presName="spaceRect" presStyleCnt="0"/>
      <dgm:spPr/>
    </dgm:pt>
    <dgm:pt modelId="{50B53C6E-8264-4BC3-AC01-69119FDDB0D0}" type="pres">
      <dgm:prSet presAssocID="{0DFD27B4-8864-460C-8EE6-484E78C15978}" presName="textRect" presStyleLbl="revTx" presStyleIdx="1" presStyleCnt="6">
        <dgm:presLayoutVars>
          <dgm:chMax val="1"/>
          <dgm:chPref val="1"/>
        </dgm:presLayoutVars>
      </dgm:prSet>
      <dgm:spPr/>
    </dgm:pt>
    <dgm:pt modelId="{5A0CFEE5-079F-46AD-BD3B-01D78CF1BBB9}" type="pres">
      <dgm:prSet presAssocID="{A2982C53-20D2-40E5-B26F-4D6969D19E8E}" presName="sibTrans" presStyleCnt="0"/>
      <dgm:spPr/>
    </dgm:pt>
    <dgm:pt modelId="{8A1BACB4-8CB8-4F60-86B8-291B4A02DDF1}" type="pres">
      <dgm:prSet presAssocID="{A4BA616E-3694-40E6-9508-F0EE792BA2ED}" presName="compNode" presStyleCnt="0"/>
      <dgm:spPr/>
    </dgm:pt>
    <dgm:pt modelId="{D270F116-D933-47DA-AFDE-1F700418BAC8}" type="pres">
      <dgm:prSet presAssocID="{A4BA616E-3694-40E6-9508-F0EE792BA2E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1EDB0735-4C63-47ED-A083-D712E3E54E9B}" type="pres">
      <dgm:prSet presAssocID="{A4BA616E-3694-40E6-9508-F0EE792BA2ED}" presName="spaceRect" presStyleCnt="0"/>
      <dgm:spPr/>
    </dgm:pt>
    <dgm:pt modelId="{6CB086E1-CF05-4CE4-B63C-C73BA4B8673E}" type="pres">
      <dgm:prSet presAssocID="{A4BA616E-3694-40E6-9508-F0EE792BA2ED}" presName="textRect" presStyleLbl="revTx" presStyleIdx="2" presStyleCnt="6">
        <dgm:presLayoutVars>
          <dgm:chMax val="1"/>
          <dgm:chPref val="1"/>
        </dgm:presLayoutVars>
      </dgm:prSet>
      <dgm:spPr/>
    </dgm:pt>
    <dgm:pt modelId="{2927436C-BC9B-49C4-918A-B86E058E504B}" type="pres">
      <dgm:prSet presAssocID="{2927DFE1-BBEA-475C-86CD-EE7D30E31D94}" presName="sibTrans" presStyleCnt="0"/>
      <dgm:spPr/>
    </dgm:pt>
    <dgm:pt modelId="{EBAC62F9-73AF-4FD7-9C97-E1628359861A}" type="pres">
      <dgm:prSet presAssocID="{C619FA4E-AE35-4245-B76D-577575984AF6}" presName="compNode" presStyleCnt="0"/>
      <dgm:spPr/>
    </dgm:pt>
    <dgm:pt modelId="{307B7109-3430-4CD2-B8E0-5FF8DC4FE1DC}" type="pres">
      <dgm:prSet presAssocID="{C619FA4E-AE35-4245-B76D-577575984AF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5E555378-5A42-4A4D-B056-6F7685E4C792}" type="pres">
      <dgm:prSet presAssocID="{C619FA4E-AE35-4245-B76D-577575984AF6}" presName="spaceRect" presStyleCnt="0"/>
      <dgm:spPr/>
    </dgm:pt>
    <dgm:pt modelId="{DD371772-7B0E-406C-A4DE-F61CE3C39717}" type="pres">
      <dgm:prSet presAssocID="{C619FA4E-AE35-4245-B76D-577575984AF6}" presName="textRect" presStyleLbl="revTx" presStyleIdx="3" presStyleCnt="6">
        <dgm:presLayoutVars>
          <dgm:chMax val="1"/>
          <dgm:chPref val="1"/>
        </dgm:presLayoutVars>
      </dgm:prSet>
      <dgm:spPr/>
    </dgm:pt>
    <dgm:pt modelId="{AB03A6E2-F31F-4839-938B-6A91E4CE1D8F}" type="pres">
      <dgm:prSet presAssocID="{DEED81DD-AB0B-4A20-A629-2B057230DD3E}" presName="sibTrans" presStyleCnt="0"/>
      <dgm:spPr/>
    </dgm:pt>
    <dgm:pt modelId="{786CDE34-EDDD-494E-B1A1-CECEC5F327E2}" type="pres">
      <dgm:prSet presAssocID="{11DFFBDB-F9C5-4936-9F59-29235434D12A}" presName="compNode" presStyleCnt="0"/>
      <dgm:spPr/>
    </dgm:pt>
    <dgm:pt modelId="{6AB0AC1C-62E7-46B5-A08E-E73622A6E6B6}" type="pres">
      <dgm:prSet presAssocID="{11DFFBDB-F9C5-4936-9F59-29235434D12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7D884A69-ED11-4C86-B7E2-569311FBF98A}" type="pres">
      <dgm:prSet presAssocID="{11DFFBDB-F9C5-4936-9F59-29235434D12A}" presName="spaceRect" presStyleCnt="0"/>
      <dgm:spPr/>
    </dgm:pt>
    <dgm:pt modelId="{9A34F329-9C88-4BF2-BC73-792AF06E08C3}" type="pres">
      <dgm:prSet presAssocID="{11DFFBDB-F9C5-4936-9F59-29235434D12A}" presName="textRect" presStyleLbl="revTx" presStyleIdx="4" presStyleCnt="6">
        <dgm:presLayoutVars>
          <dgm:chMax val="1"/>
          <dgm:chPref val="1"/>
        </dgm:presLayoutVars>
      </dgm:prSet>
      <dgm:spPr/>
    </dgm:pt>
    <dgm:pt modelId="{1A9C687C-973C-42E9-B660-FA2CD05CE2A6}" type="pres">
      <dgm:prSet presAssocID="{D039081E-CDD5-422F-AAC3-C9729E09B1FF}" presName="sibTrans" presStyleCnt="0"/>
      <dgm:spPr/>
    </dgm:pt>
    <dgm:pt modelId="{2D7BD087-07A3-4A87-892C-544DCBA0373F}" type="pres">
      <dgm:prSet presAssocID="{5334BB98-EC8D-4456-A201-E43709C76EF6}" presName="compNode" presStyleCnt="0"/>
      <dgm:spPr/>
    </dgm:pt>
    <dgm:pt modelId="{CE633CED-FE4A-4AA2-9D81-162BDED5D76A}" type="pres">
      <dgm:prSet presAssocID="{5334BB98-EC8D-4456-A201-E43709C76EF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ocument"/>
        </a:ext>
      </dgm:extLst>
    </dgm:pt>
    <dgm:pt modelId="{861C3F8F-68C9-484A-949D-D38370BE4A58}" type="pres">
      <dgm:prSet presAssocID="{5334BB98-EC8D-4456-A201-E43709C76EF6}" presName="spaceRect" presStyleCnt="0"/>
      <dgm:spPr/>
    </dgm:pt>
    <dgm:pt modelId="{16A433D8-A2CF-419A-AC2B-D7789DC1E0DD}" type="pres">
      <dgm:prSet presAssocID="{5334BB98-EC8D-4456-A201-E43709C76EF6}" presName="textRect" presStyleLbl="revTx" presStyleIdx="5" presStyleCnt="6">
        <dgm:presLayoutVars>
          <dgm:chMax val="1"/>
          <dgm:chPref val="1"/>
        </dgm:presLayoutVars>
      </dgm:prSet>
      <dgm:spPr/>
    </dgm:pt>
  </dgm:ptLst>
  <dgm:cxnLst>
    <dgm:cxn modelId="{382B9004-A18D-4685-9B75-FECD557408EF}" srcId="{9BBD3AB9-C315-41DD-941C-844B78830C7C}" destId="{3EB64F6B-E94D-4BEE-A0CC-5D279EECDC22}" srcOrd="0" destOrd="0" parTransId="{820E0439-EEF4-44F9-9EFF-75159A2A6E89}" sibTransId="{A77A8690-9577-4A22-BC57-C71DE7C99D04}"/>
    <dgm:cxn modelId="{6EF83723-5F2E-4F18-BB36-D74D689B427F}" type="presOf" srcId="{5334BB98-EC8D-4456-A201-E43709C76EF6}" destId="{16A433D8-A2CF-419A-AC2B-D7789DC1E0DD}" srcOrd="0" destOrd="0" presId="urn:microsoft.com/office/officeart/2018/2/layout/IconLabelList"/>
    <dgm:cxn modelId="{4E777725-F198-4FF2-9D01-FED549337CF5}" srcId="{9BBD3AB9-C315-41DD-941C-844B78830C7C}" destId="{A4BA616E-3694-40E6-9508-F0EE792BA2ED}" srcOrd="2" destOrd="0" parTransId="{D1F2F075-91B3-4F30-866D-9839F0B1CC66}" sibTransId="{2927DFE1-BBEA-475C-86CD-EE7D30E31D94}"/>
    <dgm:cxn modelId="{2350E526-2AEC-4C19-B0BC-778CB194D607}" type="presOf" srcId="{0DFD27B4-8864-460C-8EE6-484E78C15978}" destId="{50B53C6E-8264-4BC3-AC01-69119FDDB0D0}" srcOrd="0" destOrd="0" presId="urn:microsoft.com/office/officeart/2018/2/layout/IconLabelList"/>
    <dgm:cxn modelId="{82C29C5D-249B-45C5-A9E2-B41AD5B22079}" type="presOf" srcId="{A4BA616E-3694-40E6-9508-F0EE792BA2ED}" destId="{6CB086E1-CF05-4CE4-B63C-C73BA4B8673E}" srcOrd="0" destOrd="0" presId="urn:microsoft.com/office/officeart/2018/2/layout/IconLabelList"/>
    <dgm:cxn modelId="{44AFDD73-842A-4C99-89CF-81438E5959B7}" srcId="{9BBD3AB9-C315-41DD-941C-844B78830C7C}" destId="{C619FA4E-AE35-4245-B76D-577575984AF6}" srcOrd="3" destOrd="0" parTransId="{E87C9B00-DB2F-4A4F-AA8F-C322F6BB6B8C}" sibTransId="{DEED81DD-AB0B-4A20-A629-2B057230DD3E}"/>
    <dgm:cxn modelId="{F3C0DF5A-EF85-438C-B428-66A1C0725052}" srcId="{9BBD3AB9-C315-41DD-941C-844B78830C7C}" destId="{11DFFBDB-F9C5-4936-9F59-29235434D12A}" srcOrd="4" destOrd="0" parTransId="{F8220C5D-80E8-499E-8680-BEBAE05683C8}" sibTransId="{D039081E-CDD5-422F-AAC3-C9729E09B1FF}"/>
    <dgm:cxn modelId="{E287C398-A0A6-492B-8F8F-B3577E4DE2F0}" type="presOf" srcId="{C619FA4E-AE35-4245-B76D-577575984AF6}" destId="{DD371772-7B0E-406C-A4DE-F61CE3C39717}" srcOrd="0" destOrd="0" presId="urn:microsoft.com/office/officeart/2018/2/layout/IconLabelList"/>
    <dgm:cxn modelId="{3BAA8AA8-295F-44A6-A703-766FA415A1CF}" type="presOf" srcId="{9BBD3AB9-C315-41DD-941C-844B78830C7C}" destId="{CF7018B9-80FD-4C24-8B09-755FDD31378F}" srcOrd="0" destOrd="0" presId="urn:microsoft.com/office/officeart/2018/2/layout/IconLabelList"/>
    <dgm:cxn modelId="{35CB90C4-49C0-4199-92CC-FE9D2CFCE74B}" type="presOf" srcId="{11DFFBDB-F9C5-4936-9F59-29235434D12A}" destId="{9A34F329-9C88-4BF2-BC73-792AF06E08C3}" srcOrd="0" destOrd="0" presId="urn:microsoft.com/office/officeart/2018/2/layout/IconLabelList"/>
    <dgm:cxn modelId="{D9E938D3-501A-46D7-BDAF-BB61C28AE315}" srcId="{9BBD3AB9-C315-41DD-941C-844B78830C7C}" destId="{5334BB98-EC8D-4456-A201-E43709C76EF6}" srcOrd="5" destOrd="0" parTransId="{236632A8-F5E1-4DB2-AC3B-BFABFFCDD505}" sibTransId="{7B8B39FC-815E-4A16-9D47-885C675D034B}"/>
    <dgm:cxn modelId="{64A703F2-3874-46E0-8B85-DF0A0DC32C7C}" srcId="{9BBD3AB9-C315-41DD-941C-844B78830C7C}" destId="{0DFD27B4-8864-460C-8EE6-484E78C15978}" srcOrd="1" destOrd="0" parTransId="{026E60CA-994D-4BC6-B7A5-0A071CC36389}" sibTransId="{A2982C53-20D2-40E5-B26F-4D6969D19E8E}"/>
    <dgm:cxn modelId="{30649DFC-183E-435D-AC6A-19DDF498A653}" type="presOf" srcId="{3EB64F6B-E94D-4BEE-A0CC-5D279EECDC22}" destId="{6A585A4B-B68D-40B9-85B8-DE8ADC0ACE95}" srcOrd="0" destOrd="0" presId="urn:microsoft.com/office/officeart/2018/2/layout/IconLabelList"/>
    <dgm:cxn modelId="{76F9F80A-C80B-4329-91A6-9DC20F603373}" type="presParOf" srcId="{CF7018B9-80FD-4C24-8B09-755FDD31378F}" destId="{D57AD00A-7CDD-4359-8B3A-9BD2A16C4C87}" srcOrd="0" destOrd="0" presId="urn:microsoft.com/office/officeart/2018/2/layout/IconLabelList"/>
    <dgm:cxn modelId="{A3696108-C129-4B3B-8433-4C2ED438D872}" type="presParOf" srcId="{D57AD00A-7CDD-4359-8B3A-9BD2A16C4C87}" destId="{FC731424-CF9E-4E7A-9461-EFE4164B0A43}" srcOrd="0" destOrd="0" presId="urn:microsoft.com/office/officeart/2018/2/layout/IconLabelList"/>
    <dgm:cxn modelId="{ECF1AA40-CFBD-4792-8DDB-C557555473D1}" type="presParOf" srcId="{D57AD00A-7CDD-4359-8B3A-9BD2A16C4C87}" destId="{C9930344-02F8-43ED-8CFC-E8EDC3B74895}" srcOrd="1" destOrd="0" presId="urn:microsoft.com/office/officeart/2018/2/layout/IconLabelList"/>
    <dgm:cxn modelId="{7B479E0D-91E3-490D-BF45-FF72D643B9A2}" type="presParOf" srcId="{D57AD00A-7CDD-4359-8B3A-9BD2A16C4C87}" destId="{6A585A4B-B68D-40B9-85B8-DE8ADC0ACE95}" srcOrd="2" destOrd="0" presId="urn:microsoft.com/office/officeart/2018/2/layout/IconLabelList"/>
    <dgm:cxn modelId="{140A6291-107A-4C2B-BBF7-9FDAAAC63BAE}" type="presParOf" srcId="{CF7018B9-80FD-4C24-8B09-755FDD31378F}" destId="{F613E601-ED8A-4982-8001-685B89C0800E}" srcOrd="1" destOrd="0" presId="urn:microsoft.com/office/officeart/2018/2/layout/IconLabelList"/>
    <dgm:cxn modelId="{769D5570-1A77-4B2E-B0C4-24C549614C29}" type="presParOf" srcId="{CF7018B9-80FD-4C24-8B09-755FDD31378F}" destId="{9FF697C2-F312-4C8F-B04C-0555B0D155AF}" srcOrd="2" destOrd="0" presId="urn:microsoft.com/office/officeart/2018/2/layout/IconLabelList"/>
    <dgm:cxn modelId="{7419C362-130E-4206-9985-E022F3F0C8AE}" type="presParOf" srcId="{9FF697C2-F312-4C8F-B04C-0555B0D155AF}" destId="{8A46B729-6273-446E-B9E3-3126F3CCC626}" srcOrd="0" destOrd="0" presId="urn:microsoft.com/office/officeart/2018/2/layout/IconLabelList"/>
    <dgm:cxn modelId="{BAA93E9B-74B6-4F2D-9C04-985D29AA7022}" type="presParOf" srcId="{9FF697C2-F312-4C8F-B04C-0555B0D155AF}" destId="{8D719F10-DB99-4904-A13D-E1480039389C}" srcOrd="1" destOrd="0" presId="urn:microsoft.com/office/officeart/2018/2/layout/IconLabelList"/>
    <dgm:cxn modelId="{914F187D-BA3D-43E5-8612-5FF3DE111A14}" type="presParOf" srcId="{9FF697C2-F312-4C8F-B04C-0555B0D155AF}" destId="{50B53C6E-8264-4BC3-AC01-69119FDDB0D0}" srcOrd="2" destOrd="0" presId="urn:microsoft.com/office/officeart/2018/2/layout/IconLabelList"/>
    <dgm:cxn modelId="{8AA6BC93-0A72-4CFE-80CB-A29120E30C97}" type="presParOf" srcId="{CF7018B9-80FD-4C24-8B09-755FDD31378F}" destId="{5A0CFEE5-079F-46AD-BD3B-01D78CF1BBB9}" srcOrd="3" destOrd="0" presId="urn:microsoft.com/office/officeart/2018/2/layout/IconLabelList"/>
    <dgm:cxn modelId="{B6ED0297-771B-4FC8-B21B-CFA730FFC59C}" type="presParOf" srcId="{CF7018B9-80FD-4C24-8B09-755FDD31378F}" destId="{8A1BACB4-8CB8-4F60-86B8-291B4A02DDF1}" srcOrd="4" destOrd="0" presId="urn:microsoft.com/office/officeart/2018/2/layout/IconLabelList"/>
    <dgm:cxn modelId="{1D59C3E1-BBF4-4FDF-A82B-0CE4835288E1}" type="presParOf" srcId="{8A1BACB4-8CB8-4F60-86B8-291B4A02DDF1}" destId="{D270F116-D933-47DA-AFDE-1F700418BAC8}" srcOrd="0" destOrd="0" presId="urn:microsoft.com/office/officeart/2018/2/layout/IconLabelList"/>
    <dgm:cxn modelId="{84EC92C5-CF98-4847-AF64-CD7C379C793C}" type="presParOf" srcId="{8A1BACB4-8CB8-4F60-86B8-291B4A02DDF1}" destId="{1EDB0735-4C63-47ED-A083-D712E3E54E9B}" srcOrd="1" destOrd="0" presId="urn:microsoft.com/office/officeart/2018/2/layout/IconLabelList"/>
    <dgm:cxn modelId="{99510A2F-0D7F-46E7-A437-A15113F4667F}" type="presParOf" srcId="{8A1BACB4-8CB8-4F60-86B8-291B4A02DDF1}" destId="{6CB086E1-CF05-4CE4-B63C-C73BA4B8673E}" srcOrd="2" destOrd="0" presId="urn:microsoft.com/office/officeart/2018/2/layout/IconLabelList"/>
    <dgm:cxn modelId="{C36FEA82-4686-4137-8AD5-82443A29841A}" type="presParOf" srcId="{CF7018B9-80FD-4C24-8B09-755FDD31378F}" destId="{2927436C-BC9B-49C4-918A-B86E058E504B}" srcOrd="5" destOrd="0" presId="urn:microsoft.com/office/officeart/2018/2/layout/IconLabelList"/>
    <dgm:cxn modelId="{5222B0C9-5A04-4E56-BD15-4E77CF274490}" type="presParOf" srcId="{CF7018B9-80FD-4C24-8B09-755FDD31378F}" destId="{EBAC62F9-73AF-4FD7-9C97-E1628359861A}" srcOrd="6" destOrd="0" presId="urn:microsoft.com/office/officeart/2018/2/layout/IconLabelList"/>
    <dgm:cxn modelId="{7CB45B32-B1D9-4837-9132-7A4E9D7D1717}" type="presParOf" srcId="{EBAC62F9-73AF-4FD7-9C97-E1628359861A}" destId="{307B7109-3430-4CD2-B8E0-5FF8DC4FE1DC}" srcOrd="0" destOrd="0" presId="urn:microsoft.com/office/officeart/2018/2/layout/IconLabelList"/>
    <dgm:cxn modelId="{EE0866C1-096C-44A2-9A62-FF4DD831B043}" type="presParOf" srcId="{EBAC62F9-73AF-4FD7-9C97-E1628359861A}" destId="{5E555378-5A42-4A4D-B056-6F7685E4C792}" srcOrd="1" destOrd="0" presId="urn:microsoft.com/office/officeart/2018/2/layout/IconLabelList"/>
    <dgm:cxn modelId="{D81388E8-C7BB-4898-AADF-9EA22B0F38F7}" type="presParOf" srcId="{EBAC62F9-73AF-4FD7-9C97-E1628359861A}" destId="{DD371772-7B0E-406C-A4DE-F61CE3C39717}" srcOrd="2" destOrd="0" presId="urn:microsoft.com/office/officeart/2018/2/layout/IconLabelList"/>
    <dgm:cxn modelId="{24B06A10-D591-424E-B9F1-0E37C27C9DB2}" type="presParOf" srcId="{CF7018B9-80FD-4C24-8B09-755FDD31378F}" destId="{AB03A6E2-F31F-4839-938B-6A91E4CE1D8F}" srcOrd="7" destOrd="0" presId="urn:microsoft.com/office/officeart/2018/2/layout/IconLabelList"/>
    <dgm:cxn modelId="{009BFF4B-AD76-446E-BA84-9E4DE6E92935}" type="presParOf" srcId="{CF7018B9-80FD-4C24-8B09-755FDD31378F}" destId="{786CDE34-EDDD-494E-B1A1-CECEC5F327E2}" srcOrd="8" destOrd="0" presId="urn:microsoft.com/office/officeart/2018/2/layout/IconLabelList"/>
    <dgm:cxn modelId="{F8610435-78EB-4839-BEE3-03D7F1079684}" type="presParOf" srcId="{786CDE34-EDDD-494E-B1A1-CECEC5F327E2}" destId="{6AB0AC1C-62E7-46B5-A08E-E73622A6E6B6}" srcOrd="0" destOrd="0" presId="urn:microsoft.com/office/officeart/2018/2/layout/IconLabelList"/>
    <dgm:cxn modelId="{08B0D55E-5B86-4AD7-BB58-8F74E7F56501}" type="presParOf" srcId="{786CDE34-EDDD-494E-B1A1-CECEC5F327E2}" destId="{7D884A69-ED11-4C86-B7E2-569311FBF98A}" srcOrd="1" destOrd="0" presId="urn:microsoft.com/office/officeart/2018/2/layout/IconLabelList"/>
    <dgm:cxn modelId="{FA07DA04-A935-4CD1-89C8-571FA6193BEF}" type="presParOf" srcId="{786CDE34-EDDD-494E-B1A1-CECEC5F327E2}" destId="{9A34F329-9C88-4BF2-BC73-792AF06E08C3}" srcOrd="2" destOrd="0" presId="urn:microsoft.com/office/officeart/2018/2/layout/IconLabelList"/>
    <dgm:cxn modelId="{B195F3B5-DBC5-489C-8AAB-DEF63E44F655}" type="presParOf" srcId="{CF7018B9-80FD-4C24-8B09-755FDD31378F}" destId="{1A9C687C-973C-42E9-B660-FA2CD05CE2A6}" srcOrd="9" destOrd="0" presId="urn:microsoft.com/office/officeart/2018/2/layout/IconLabelList"/>
    <dgm:cxn modelId="{E08358A6-8325-4A8B-9FD0-2DB2D4C1CB12}" type="presParOf" srcId="{CF7018B9-80FD-4C24-8B09-755FDD31378F}" destId="{2D7BD087-07A3-4A87-892C-544DCBA0373F}" srcOrd="10" destOrd="0" presId="urn:microsoft.com/office/officeart/2018/2/layout/IconLabelList"/>
    <dgm:cxn modelId="{F6DFB891-65AD-48B5-B388-7444D101ECB0}" type="presParOf" srcId="{2D7BD087-07A3-4A87-892C-544DCBA0373F}" destId="{CE633CED-FE4A-4AA2-9D81-162BDED5D76A}" srcOrd="0" destOrd="0" presId="urn:microsoft.com/office/officeart/2018/2/layout/IconLabelList"/>
    <dgm:cxn modelId="{F8D92684-C71A-4859-B60D-B9556DD1B1E9}" type="presParOf" srcId="{2D7BD087-07A3-4A87-892C-544DCBA0373F}" destId="{861C3F8F-68C9-484A-949D-D38370BE4A58}" srcOrd="1" destOrd="0" presId="urn:microsoft.com/office/officeart/2018/2/layout/IconLabelList"/>
    <dgm:cxn modelId="{DEEAE42E-546C-4764-98B6-E4E7CFA166F3}" type="presParOf" srcId="{2D7BD087-07A3-4A87-892C-544DCBA0373F}" destId="{16A433D8-A2CF-419A-AC2B-D7789DC1E0D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799CC-E6E0-423F-9319-C5E599CB73B9}">
      <dsp:nvSpPr>
        <dsp:cNvPr id="0" name=""/>
        <dsp:cNvSpPr/>
      </dsp:nvSpPr>
      <dsp:spPr>
        <a:xfrm>
          <a:off x="1172" y="138496"/>
          <a:ext cx="4115155" cy="261312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79034AC-AA18-4845-A616-D52E3341CB9E}">
      <dsp:nvSpPr>
        <dsp:cNvPr id="0" name=""/>
        <dsp:cNvSpPr/>
      </dsp:nvSpPr>
      <dsp:spPr>
        <a:xfrm>
          <a:off x="458411" y="572873"/>
          <a:ext cx="4115155" cy="26131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“Difficult to engage” caregivers </a:t>
          </a:r>
        </a:p>
      </dsp:txBody>
      <dsp:txXfrm>
        <a:off x="534947" y="649409"/>
        <a:ext cx="3962083" cy="2460051"/>
      </dsp:txXfrm>
    </dsp:sp>
    <dsp:sp modelId="{D2BB0E0C-187B-451D-BB12-3DC6E6D75AEB}">
      <dsp:nvSpPr>
        <dsp:cNvPr id="0" name=""/>
        <dsp:cNvSpPr/>
      </dsp:nvSpPr>
      <dsp:spPr>
        <a:xfrm>
          <a:off x="5030807" y="138496"/>
          <a:ext cx="4115155" cy="261312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C843A0-508E-4803-9949-B43BF8C6A23F}">
      <dsp:nvSpPr>
        <dsp:cNvPr id="0" name=""/>
        <dsp:cNvSpPr/>
      </dsp:nvSpPr>
      <dsp:spPr>
        <a:xfrm>
          <a:off x="5488046" y="572873"/>
          <a:ext cx="4115155" cy="26131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What, if anything, changes if you view the family as resistant?</a:t>
          </a:r>
        </a:p>
      </dsp:txBody>
      <dsp:txXfrm>
        <a:off x="5564582" y="649409"/>
        <a:ext cx="3962083" cy="2460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1F284-6AD9-4078-A85A-D6EE6036ECD9}">
      <dsp:nvSpPr>
        <dsp:cNvPr id="0" name=""/>
        <dsp:cNvSpPr/>
      </dsp:nvSpPr>
      <dsp:spPr>
        <a:xfrm>
          <a:off x="417007" y="-49420"/>
          <a:ext cx="5529273" cy="5529273"/>
        </a:xfrm>
        <a:prstGeom prst="circularArrow">
          <a:avLst>
            <a:gd name="adj1" fmla="val 5544"/>
            <a:gd name="adj2" fmla="val 330680"/>
            <a:gd name="adj3" fmla="val 14656915"/>
            <a:gd name="adj4" fmla="val 1686989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BB625-CBA1-4E23-88CE-F568DE3431A1}">
      <dsp:nvSpPr>
        <dsp:cNvPr id="0" name=""/>
        <dsp:cNvSpPr/>
      </dsp:nvSpPr>
      <dsp:spPr>
        <a:xfrm>
          <a:off x="2439796" y="1359"/>
          <a:ext cx="1547946" cy="77397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77578" y="39141"/>
        <a:ext cx="1472382" cy="698409"/>
      </dsp:txXfrm>
    </dsp:sp>
    <dsp:sp modelId="{EDD34C1B-AC65-4227-9022-9A7AD5DD9D36}">
      <dsp:nvSpPr>
        <dsp:cNvPr id="0" name=""/>
        <dsp:cNvSpPr/>
      </dsp:nvSpPr>
      <dsp:spPr>
        <a:xfrm>
          <a:off x="496473" y="830482"/>
          <a:ext cx="1547946" cy="77397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a:t>
          </a:r>
          <a:r>
            <a:rPr lang="en-US" sz="1800" kern="1200"/>
            <a:t>Feelings of shame, guilt, embarrassment</a:t>
          </a:r>
        </a:p>
      </dsp:txBody>
      <dsp:txXfrm>
        <a:off x="534255" y="868264"/>
        <a:ext cx="1472382" cy="698409"/>
      </dsp:txXfrm>
    </dsp:sp>
    <dsp:sp modelId="{BDA6A125-29E0-49B1-81F6-2E7282C48FE2}">
      <dsp:nvSpPr>
        <dsp:cNvPr id="0" name=""/>
        <dsp:cNvSpPr/>
      </dsp:nvSpPr>
      <dsp:spPr>
        <a:xfrm>
          <a:off x="4823614" y="1779313"/>
          <a:ext cx="1547946" cy="77397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t>• Anger toward child, affected children/victim and their family, systems involved</a:t>
          </a:r>
          <a:r>
            <a:rPr lang="en-US" sz="1100" kern="1200">
              <a:latin typeface="Gill Sans MT" panose="020B0502020104020203"/>
            </a:rPr>
            <a:t> </a:t>
          </a:r>
        </a:p>
      </dsp:txBody>
      <dsp:txXfrm>
        <a:off x="4861396" y="1817095"/>
        <a:ext cx="1472382" cy="698409"/>
      </dsp:txXfrm>
    </dsp:sp>
    <dsp:sp modelId="{23D614FE-82BF-4E63-997F-12B2997C0FD3}">
      <dsp:nvSpPr>
        <dsp:cNvPr id="0" name=""/>
        <dsp:cNvSpPr/>
      </dsp:nvSpPr>
      <dsp:spPr>
        <a:xfrm>
          <a:off x="4929595" y="2931788"/>
          <a:ext cx="1547946" cy="77397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 </a:t>
          </a:r>
          <a:r>
            <a:rPr lang="en-US" sz="1600" kern="1200">
              <a:latin typeface="Gill Sans MT" panose="020B0502020104020203"/>
            </a:rPr>
            <a:t>Not </a:t>
          </a:r>
          <a:r>
            <a:rPr lang="en-US" sz="1600" kern="1200"/>
            <a:t>understanding seriousness of situation</a:t>
          </a:r>
          <a:r>
            <a:rPr lang="en-US" sz="1600" kern="1200">
              <a:latin typeface="Gill Sans MT" panose="020B0502020104020203"/>
            </a:rPr>
            <a:t> </a:t>
          </a:r>
          <a:endParaRPr lang="en-US" sz="1600" kern="1200"/>
        </a:p>
      </dsp:txBody>
      <dsp:txXfrm>
        <a:off x="4967377" y="2969570"/>
        <a:ext cx="1472382" cy="698409"/>
      </dsp:txXfrm>
    </dsp:sp>
    <dsp:sp modelId="{DA9D2DB3-D10C-43E7-B4CD-BCB04E60254D}">
      <dsp:nvSpPr>
        <dsp:cNvPr id="0" name=""/>
        <dsp:cNvSpPr/>
      </dsp:nvSpPr>
      <dsp:spPr>
        <a:xfrm>
          <a:off x="991379" y="4549987"/>
          <a:ext cx="1547946" cy="77397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 Divided loyalties</a:t>
          </a:r>
          <a:r>
            <a:rPr lang="en-US" sz="1800" kern="1200">
              <a:latin typeface="Gill Sans MT" panose="020B0502020104020203"/>
            </a:rPr>
            <a:t> </a:t>
          </a:r>
          <a:endParaRPr lang="en-US" sz="1800" kern="1200"/>
        </a:p>
      </dsp:txBody>
      <dsp:txXfrm>
        <a:off x="1029161" y="4587769"/>
        <a:ext cx="1472382" cy="698409"/>
      </dsp:txXfrm>
    </dsp:sp>
    <dsp:sp modelId="{7B5EE9AF-9AC7-4DE1-91AE-2CD2488EFC39}">
      <dsp:nvSpPr>
        <dsp:cNvPr id="0" name=""/>
        <dsp:cNvSpPr/>
      </dsp:nvSpPr>
      <dsp:spPr>
        <a:xfrm>
          <a:off x="98262" y="3326959"/>
          <a:ext cx="1547946" cy="732186"/>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latin typeface="Gill Sans MT" panose="020B0502020104020203"/>
            </a:rPr>
            <a:t>Racial and Cultural Biases</a:t>
          </a:r>
        </a:p>
      </dsp:txBody>
      <dsp:txXfrm>
        <a:off x="134004" y="3362701"/>
        <a:ext cx="1476462" cy="660702"/>
      </dsp:txXfrm>
    </dsp:sp>
    <dsp:sp modelId="{2CA01BA2-4209-4160-9FDE-4A278B8ACE5F}">
      <dsp:nvSpPr>
        <dsp:cNvPr id="0" name=""/>
        <dsp:cNvSpPr/>
      </dsp:nvSpPr>
      <dsp:spPr>
        <a:xfrm>
          <a:off x="119629" y="1850126"/>
          <a:ext cx="1547946" cy="77397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 Believe the myths</a:t>
          </a:r>
          <a:r>
            <a:rPr lang="en-US" sz="1800" kern="1200">
              <a:latin typeface="Gill Sans MT" panose="020B0502020104020203"/>
            </a:rPr>
            <a:t> </a:t>
          </a:r>
          <a:endParaRPr lang="en-US" sz="1800" kern="1200"/>
        </a:p>
      </dsp:txBody>
      <dsp:txXfrm>
        <a:off x="157411" y="1887908"/>
        <a:ext cx="1472382" cy="698409"/>
      </dsp:txXfrm>
    </dsp:sp>
    <dsp:sp modelId="{76C82CD6-12A7-48C6-A0DB-2CF0A71B344C}">
      <dsp:nvSpPr>
        <dsp:cNvPr id="0" name=""/>
        <dsp:cNvSpPr/>
      </dsp:nvSpPr>
      <dsp:spPr>
        <a:xfrm>
          <a:off x="4280700" y="721758"/>
          <a:ext cx="1547946" cy="773973"/>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 </a:t>
          </a:r>
          <a:r>
            <a:rPr lang="en-US" sz="1800" kern="1200"/>
            <a:t>Impact of own history </a:t>
          </a:r>
        </a:p>
      </dsp:txBody>
      <dsp:txXfrm>
        <a:off x="4318482" y="759540"/>
        <a:ext cx="1472382" cy="698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9B8BB-23BE-4683-9515-B3B494FFF5F5}">
      <dsp:nvSpPr>
        <dsp:cNvPr id="0" name=""/>
        <dsp:cNvSpPr/>
      </dsp:nvSpPr>
      <dsp:spPr>
        <a:xfrm>
          <a:off x="0" y="0"/>
          <a:ext cx="625472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DD29CF7-9ECE-4145-B3DD-88836E75231F}">
      <dsp:nvSpPr>
        <dsp:cNvPr id="0" name=""/>
        <dsp:cNvSpPr/>
      </dsp:nvSpPr>
      <dsp:spPr>
        <a:xfrm>
          <a:off x="0" y="0"/>
          <a:ext cx="6254724" cy="137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Most children with mental health difficulties do not receive any type of mental health care (McKay &amp; Bannon, 2004)</a:t>
          </a:r>
        </a:p>
      </dsp:txBody>
      <dsp:txXfrm>
        <a:off x="0" y="0"/>
        <a:ext cx="6254724" cy="1373187"/>
      </dsp:txXfrm>
    </dsp:sp>
    <dsp:sp modelId="{6F881C0D-EEA4-465C-B46C-AC3A48D73FA6}">
      <dsp:nvSpPr>
        <dsp:cNvPr id="0" name=""/>
        <dsp:cNvSpPr/>
      </dsp:nvSpPr>
      <dsp:spPr>
        <a:xfrm>
          <a:off x="0" y="1373187"/>
          <a:ext cx="6254724" cy="0"/>
        </a:xfrm>
        <a:prstGeom prst="line">
          <a:avLst/>
        </a:prstGeom>
        <a:solidFill>
          <a:schemeClr val="accent2">
            <a:hueOff val="-1130992"/>
            <a:satOff val="3728"/>
            <a:lumOff val="3987"/>
            <a:alphaOff val="0"/>
          </a:schemeClr>
        </a:solidFill>
        <a:ln w="15875" cap="flat" cmpd="sng" algn="ctr">
          <a:solidFill>
            <a:schemeClr val="accent2">
              <a:hueOff val="-1130992"/>
              <a:satOff val="3728"/>
              <a:lumOff val="398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13EB7C0-9E9A-44D6-B795-2F950C992D8A}">
      <dsp:nvSpPr>
        <dsp:cNvPr id="0" name=""/>
        <dsp:cNvSpPr/>
      </dsp:nvSpPr>
      <dsp:spPr>
        <a:xfrm>
          <a:off x="0" y="1373187"/>
          <a:ext cx="6254724" cy="137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Less than 50% of families attend first appointment (Harrison et al., 2004)</a:t>
          </a:r>
        </a:p>
      </dsp:txBody>
      <dsp:txXfrm>
        <a:off x="0" y="1373187"/>
        <a:ext cx="6254724" cy="1373187"/>
      </dsp:txXfrm>
    </dsp:sp>
    <dsp:sp modelId="{F9DFAEC1-E137-4E4D-850F-DEA3E530312F}">
      <dsp:nvSpPr>
        <dsp:cNvPr id="0" name=""/>
        <dsp:cNvSpPr/>
      </dsp:nvSpPr>
      <dsp:spPr>
        <a:xfrm>
          <a:off x="0" y="2746375"/>
          <a:ext cx="6254724" cy="0"/>
        </a:xfrm>
        <a:prstGeom prst="line">
          <a:avLst/>
        </a:prstGeom>
        <a:solidFill>
          <a:schemeClr val="accent2">
            <a:hueOff val="-2261984"/>
            <a:satOff val="7457"/>
            <a:lumOff val="7974"/>
            <a:alphaOff val="0"/>
          </a:schemeClr>
        </a:solidFill>
        <a:ln w="15875" cap="flat" cmpd="sng" algn="ctr">
          <a:solidFill>
            <a:schemeClr val="accent2">
              <a:hueOff val="-2261984"/>
              <a:satOff val="7457"/>
              <a:lumOff val="797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4A933EF-044A-4FB5-A7D7-A271CB19E9F8}">
      <dsp:nvSpPr>
        <dsp:cNvPr id="0" name=""/>
        <dsp:cNvSpPr/>
      </dsp:nvSpPr>
      <dsp:spPr>
        <a:xfrm>
          <a:off x="0" y="2746375"/>
          <a:ext cx="6254724" cy="137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Among children, treatment dropout ranges from 47-70% (Chasson et al., 2008)</a:t>
          </a:r>
        </a:p>
      </dsp:txBody>
      <dsp:txXfrm>
        <a:off x="0" y="2746375"/>
        <a:ext cx="6254724" cy="1373187"/>
      </dsp:txXfrm>
    </dsp:sp>
    <dsp:sp modelId="{D7127A15-6700-473C-93E4-9189FB61C790}">
      <dsp:nvSpPr>
        <dsp:cNvPr id="0" name=""/>
        <dsp:cNvSpPr/>
      </dsp:nvSpPr>
      <dsp:spPr>
        <a:xfrm>
          <a:off x="0" y="4119562"/>
          <a:ext cx="6254724" cy="0"/>
        </a:xfrm>
        <a:prstGeom prst="line">
          <a:avLst/>
        </a:prstGeom>
        <a:solidFill>
          <a:schemeClr val="accent2">
            <a:hueOff val="-3392975"/>
            <a:satOff val="11185"/>
            <a:lumOff val="11961"/>
            <a:alphaOff val="0"/>
          </a:schemeClr>
        </a:solidFill>
        <a:ln w="15875" cap="flat" cmpd="sng" algn="ctr">
          <a:solidFill>
            <a:schemeClr val="accent2">
              <a:hueOff val="-3392975"/>
              <a:satOff val="11185"/>
              <a:lumOff val="1196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19062C5-845F-4E96-8234-4E754E11546B}">
      <dsp:nvSpPr>
        <dsp:cNvPr id="0" name=""/>
        <dsp:cNvSpPr/>
      </dsp:nvSpPr>
      <dsp:spPr>
        <a:xfrm>
          <a:off x="0" y="4119562"/>
          <a:ext cx="6254724" cy="137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Perceptions: their responsibilities as parents, misunderstandings about behavioral health services, and stigma associated with such services impact engagement</a:t>
          </a:r>
        </a:p>
      </dsp:txBody>
      <dsp:txXfrm>
        <a:off x="0" y="4119562"/>
        <a:ext cx="6254724" cy="1373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17D42-A8FB-45FF-A083-ADC55316913C}">
      <dsp:nvSpPr>
        <dsp:cNvPr id="0" name=""/>
        <dsp:cNvSpPr/>
      </dsp:nvSpPr>
      <dsp:spPr>
        <a:xfrm>
          <a:off x="2813" y="274499"/>
          <a:ext cx="2232011" cy="13392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Transportation  </a:t>
          </a:r>
        </a:p>
      </dsp:txBody>
      <dsp:txXfrm>
        <a:off x="2813" y="274499"/>
        <a:ext cx="2232011" cy="1339206"/>
      </dsp:txXfrm>
    </dsp:sp>
    <dsp:sp modelId="{72194EDE-D15D-4AAF-9471-A0AF212A5D3C}">
      <dsp:nvSpPr>
        <dsp:cNvPr id="0" name=""/>
        <dsp:cNvSpPr/>
      </dsp:nvSpPr>
      <dsp:spPr>
        <a:xfrm>
          <a:off x="2458025" y="274499"/>
          <a:ext cx="2232011" cy="13392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Childcare</a:t>
          </a:r>
        </a:p>
      </dsp:txBody>
      <dsp:txXfrm>
        <a:off x="2458025" y="274499"/>
        <a:ext cx="2232011" cy="1339206"/>
      </dsp:txXfrm>
    </dsp:sp>
    <dsp:sp modelId="{0A5BF710-0E0D-497B-A2F5-1D606C1FC00C}">
      <dsp:nvSpPr>
        <dsp:cNvPr id="0" name=""/>
        <dsp:cNvSpPr/>
      </dsp:nvSpPr>
      <dsp:spPr>
        <a:xfrm>
          <a:off x="4913238" y="274499"/>
          <a:ext cx="2232011" cy="13392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Time commitment </a:t>
          </a:r>
        </a:p>
      </dsp:txBody>
      <dsp:txXfrm>
        <a:off x="4913238" y="274499"/>
        <a:ext cx="2232011" cy="1339206"/>
      </dsp:txXfrm>
    </dsp:sp>
    <dsp:sp modelId="{5B0B198B-19C1-4DE1-8B8A-E8A2D85DC458}">
      <dsp:nvSpPr>
        <dsp:cNvPr id="0" name=""/>
        <dsp:cNvSpPr/>
      </dsp:nvSpPr>
      <dsp:spPr>
        <a:xfrm>
          <a:off x="7368450" y="274499"/>
          <a:ext cx="2232011" cy="13392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Cost</a:t>
          </a:r>
        </a:p>
      </dsp:txBody>
      <dsp:txXfrm>
        <a:off x="7368450" y="274499"/>
        <a:ext cx="2232011" cy="1339206"/>
      </dsp:txXfrm>
    </dsp:sp>
    <dsp:sp modelId="{5F90586E-68D1-4CF9-A4FB-FE46D3E7E338}">
      <dsp:nvSpPr>
        <dsp:cNvPr id="0" name=""/>
        <dsp:cNvSpPr/>
      </dsp:nvSpPr>
      <dsp:spPr>
        <a:xfrm>
          <a:off x="1230419" y="1836907"/>
          <a:ext cx="2232011" cy="13392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Work</a:t>
          </a:r>
        </a:p>
      </dsp:txBody>
      <dsp:txXfrm>
        <a:off x="1230419" y="1836907"/>
        <a:ext cx="2232011" cy="1339206"/>
      </dsp:txXfrm>
    </dsp:sp>
    <dsp:sp modelId="{FA1B71C3-8F83-4335-A2D7-9C5E694FD1C3}">
      <dsp:nvSpPr>
        <dsp:cNvPr id="0" name=""/>
        <dsp:cNvSpPr/>
      </dsp:nvSpPr>
      <dsp:spPr>
        <a:xfrm>
          <a:off x="3685631" y="1836907"/>
          <a:ext cx="2232011" cy="13392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Service interferes w/family life  </a:t>
          </a:r>
        </a:p>
      </dsp:txBody>
      <dsp:txXfrm>
        <a:off x="3685631" y="1836907"/>
        <a:ext cx="2232011" cy="1339206"/>
      </dsp:txXfrm>
    </dsp:sp>
    <dsp:sp modelId="{1AE797DB-EC82-462F-B952-21CB9765C3AF}">
      <dsp:nvSpPr>
        <dsp:cNvPr id="0" name=""/>
        <dsp:cNvSpPr/>
      </dsp:nvSpPr>
      <dsp:spPr>
        <a:xfrm>
          <a:off x="6140844" y="1836907"/>
          <a:ext cx="2232011" cy="133920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Chaotic life</a:t>
          </a:r>
        </a:p>
      </dsp:txBody>
      <dsp:txXfrm>
        <a:off x="6140844" y="1836907"/>
        <a:ext cx="2232011" cy="1339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D9BE3-C8BF-4C1B-A85B-89AA2A70EB4D}">
      <dsp:nvSpPr>
        <dsp:cNvPr id="0" name=""/>
        <dsp:cNvSpPr/>
      </dsp:nvSpPr>
      <dsp:spPr>
        <a:xfrm>
          <a:off x="0" y="0"/>
          <a:ext cx="8163718" cy="167545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Family support/service options</a:t>
          </a:r>
        </a:p>
        <a:p>
          <a:pPr marL="228600" lvl="1" indent="-228600" algn="l" defTabSz="889000">
            <a:lnSpc>
              <a:spcPct val="90000"/>
            </a:lnSpc>
            <a:spcBef>
              <a:spcPct val="0"/>
            </a:spcBef>
            <a:spcAft>
              <a:spcPct val="15000"/>
            </a:spcAft>
            <a:buChar char="•"/>
          </a:pPr>
          <a:r>
            <a:rPr lang="en-US" sz="2000" kern="1200"/>
            <a:t>Timing of services, brainstorming childcare options</a:t>
          </a:r>
        </a:p>
        <a:p>
          <a:pPr marL="228600" lvl="1" indent="-228600" algn="l" defTabSz="889000">
            <a:lnSpc>
              <a:spcPct val="90000"/>
            </a:lnSpc>
            <a:spcBef>
              <a:spcPct val="0"/>
            </a:spcBef>
            <a:spcAft>
              <a:spcPct val="15000"/>
            </a:spcAft>
            <a:buChar char="•"/>
          </a:pPr>
          <a:r>
            <a:rPr lang="en-US" sz="2000" kern="1200"/>
            <a:t>Letters to help with job</a:t>
          </a:r>
        </a:p>
        <a:p>
          <a:pPr marL="228600" lvl="1" indent="-228600" algn="l" defTabSz="889000">
            <a:lnSpc>
              <a:spcPct val="90000"/>
            </a:lnSpc>
            <a:spcBef>
              <a:spcPct val="0"/>
            </a:spcBef>
            <a:spcAft>
              <a:spcPct val="15000"/>
            </a:spcAft>
            <a:buChar char="•"/>
          </a:pPr>
          <a:r>
            <a:rPr lang="en-US" sz="2000" kern="1200"/>
            <a:t>Case management, advocacy &amp; problem solving</a:t>
          </a:r>
        </a:p>
        <a:p>
          <a:pPr marL="228600" lvl="1" indent="-228600" algn="l" defTabSz="889000">
            <a:lnSpc>
              <a:spcPct val="90000"/>
            </a:lnSpc>
            <a:spcBef>
              <a:spcPct val="0"/>
            </a:spcBef>
            <a:spcAft>
              <a:spcPct val="15000"/>
            </a:spcAft>
            <a:buChar char="•"/>
          </a:pPr>
          <a:r>
            <a:rPr lang="en-US" sz="2000" kern="1200"/>
            <a:t>Language needs, access to interpreter</a:t>
          </a:r>
        </a:p>
      </dsp:txBody>
      <dsp:txXfrm>
        <a:off x="49072" y="49072"/>
        <a:ext cx="6432008" cy="1577308"/>
      </dsp:txXfrm>
    </dsp:sp>
    <dsp:sp modelId="{1ACE2D37-98D5-482C-95D4-D897A4E64D3A}">
      <dsp:nvSpPr>
        <dsp:cNvPr id="0" name=""/>
        <dsp:cNvSpPr/>
      </dsp:nvSpPr>
      <dsp:spPr>
        <a:xfrm>
          <a:off x="1440656" y="2047774"/>
          <a:ext cx="8163718" cy="167545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933450" rtl="0">
            <a:lnSpc>
              <a:spcPct val="90000"/>
            </a:lnSpc>
            <a:spcBef>
              <a:spcPct val="0"/>
            </a:spcBef>
            <a:spcAft>
              <a:spcPct val="35000"/>
            </a:spcAft>
            <a:buNone/>
          </a:pPr>
          <a:r>
            <a:rPr lang="en-US" sz="2100" kern="1200">
              <a:latin typeface="Gill Sans MT" panose="020B0502020104020203"/>
            </a:rPr>
            <a:t>Therapeutic Delivery</a:t>
          </a:r>
        </a:p>
        <a:p>
          <a:pPr marL="228600" lvl="1" indent="-228600" algn="l" defTabSz="889000" rtl="0">
            <a:lnSpc>
              <a:spcPct val="90000"/>
            </a:lnSpc>
            <a:spcBef>
              <a:spcPct val="0"/>
            </a:spcBef>
            <a:spcAft>
              <a:spcPct val="15000"/>
            </a:spcAft>
            <a:buChar char="•"/>
          </a:pPr>
          <a:r>
            <a:rPr lang="en-US" sz="2000" kern="1200">
              <a:latin typeface="Gill Sans MT" panose="020B0502020104020203"/>
            </a:rPr>
            <a:t>Empathic Listening</a:t>
          </a:r>
          <a:endParaRPr lang="en-US" sz="2000" kern="1200"/>
        </a:p>
        <a:p>
          <a:pPr marL="228600" lvl="1" indent="-228600" algn="l" defTabSz="889000" rtl="0">
            <a:lnSpc>
              <a:spcPct val="90000"/>
            </a:lnSpc>
            <a:spcBef>
              <a:spcPct val="0"/>
            </a:spcBef>
            <a:spcAft>
              <a:spcPct val="15000"/>
            </a:spcAft>
            <a:buChar char="•"/>
          </a:pPr>
          <a:r>
            <a:rPr lang="en-US" sz="2000" kern="1200">
              <a:latin typeface="Gill Sans MT" panose="020B0502020104020203"/>
            </a:rPr>
            <a:t>Clarity of the treatment process/ transparency</a:t>
          </a:r>
        </a:p>
        <a:p>
          <a:pPr marL="228600" lvl="1" indent="-228600" algn="l" defTabSz="889000" rtl="0">
            <a:lnSpc>
              <a:spcPct val="90000"/>
            </a:lnSpc>
            <a:spcBef>
              <a:spcPct val="0"/>
            </a:spcBef>
            <a:spcAft>
              <a:spcPct val="15000"/>
            </a:spcAft>
            <a:buChar char="•"/>
          </a:pPr>
          <a:r>
            <a:rPr lang="en-US" sz="2000" kern="1200">
              <a:latin typeface="Gill Sans MT" panose="020B0502020104020203"/>
            </a:rPr>
            <a:t>Validate concerns</a:t>
          </a:r>
        </a:p>
        <a:p>
          <a:pPr marL="228600" lvl="1" indent="-228600" algn="l" defTabSz="889000" rtl="0">
            <a:lnSpc>
              <a:spcPct val="90000"/>
            </a:lnSpc>
            <a:spcBef>
              <a:spcPct val="0"/>
            </a:spcBef>
            <a:spcAft>
              <a:spcPct val="15000"/>
            </a:spcAft>
            <a:buChar char="•"/>
          </a:pPr>
          <a:r>
            <a:rPr lang="en-US" sz="2000" kern="1200">
              <a:latin typeface="Gill Sans MT" panose="020B0502020104020203"/>
            </a:rPr>
            <a:t>Share important resources</a:t>
          </a:r>
        </a:p>
      </dsp:txBody>
      <dsp:txXfrm>
        <a:off x="1489728" y="2096846"/>
        <a:ext cx="5535874" cy="1577308"/>
      </dsp:txXfrm>
    </dsp:sp>
    <dsp:sp modelId="{BD479680-3D6F-44AD-8070-088AA6207BC6}">
      <dsp:nvSpPr>
        <dsp:cNvPr id="0" name=""/>
        <dsp:cNvSpPr/>
      </dsp:nvSpPr>
      <dsp:spPr>
        <a:xfrm>
          <a:off x="7074674" y="1317091"/>
          <a:ext cx="1089043" cy="1089043"/>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19709" y="1317091"/>
        <a:ext cx="598973" cy="819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31424-CF9E-4E7A-9461-EFE4164B0A43}">
      <dsp:nvSpPr>
        <dsp:cNvPr id="0" name=""/>
        <dsp:cNvSpPr/>
      </dsp:nvSpPr>
      <dsp:spPr>
        <a:xfrm>
          <a:off x="497413" y="408244"/>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85A4B-B68D-40B9-85B8-DE8ADC0ACE95}">
      <dsp:nvSpPr>
        <dsp:cNvPr id="0" name=""/>
        <dsp:cNvSpPr/>
      </dsp:nvSpPr>
      <dsp:spPr>
        <a:xfrm>
          <a:off x="2413" y="151323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Client’s Name</a:t>
          </a:r>
        </a:p>
      </dsp:txBody>
      <dsp:txXfrm>
        <a:off x="2413" y="1513232"/>
        <a:ext cx="1800000" cy="720000"/>
      </dsp:txXfrm>
    </dsp:sp>
    <dsp:sp modelId="{8A46B729-6273-446E-B9E3-3126F3CCC626}">
      <dsp:nvSpPr>
        <dsp:cNvPr id="0" name=""/>
        <dsp:cNvSpPr/>
      </dsp:nvSpPr>
      <dsp:spPr>
        <a:xfrm>
          <a:off x="2612413" y="408244"/>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53C6E-8264-4BC3-AC01-69119FDDB0D0}">
      <dsp:nvSpPr>
        <dsp:cNvPr id="0" name=""/>
        <dsp:cNvSpPr/>
      </dsp:nvSpPr>
      <dsp:spPr>
        <a:xfrm>
          <a:off x="2117413" y="151323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Reason for the plan</a:t>
          </a:r>
        </a:p>
      </dsp:txBody>
      <dsp:txXfrm>
        <a:off x="2117413" y="1513232"/>
        <a:ext cx="1800000" cy="720000"/>
      </dsp:txXfrm>
    </dsp:sp>
    <dsp:sp modelId="{D270F116-D933-47DA-AFDE-1F700418BAC8}">
      <dsp:nvSpPr>
        <dsp:cNvPr id="0" name=""/>
        <dsp:cNvSpPr/>
      </dsp:nvSpPr>
      <dsp:spPr>
        <a:xfrm>
          <a:off x="4727413" y="408244"/>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B086E1-CF05-4CE4-B63C-C73BA4B8673E}">
      <dsp:nvSpPr>
        <dsp:cNvPr id="0" name=""/>
        <dsp:cNvSpPr/>
      </dsp:nvSpPr>
      <dsp:spPr>
        <a:xfrm>
          <a:off x="4232413" y="151323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Client’s responsibilities</a:t>
          </a:r>
        </a:p>
      </dsp:txBody>
      <dsp:txXfrm>
        <a:off x="4232413" y="1513232"/>
        <a:ext cx="1800000" cy="720000"/>
      </dsp:txXfrm>
    </dsp:sp>
    <dsp:sp modelId="{307B7109-3430-4CD2-B8E0-5FF8DC4FE1DC}">
      <dsp:nvSpPr>
        <dsp:cNvPr id="0" name=""/>
        <dsp:cNvSpPr/>
      </dsp:nvSpPr>
      <dsp:spPr>
        <a:xfrm>
          <a:off x="497413" y="268323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71772-7B0E-406C-A4DE-F61CE3C39717}">
      <dsp:nvSpPr>
        <dsp:cNvPr id="0" name=""/>
        <dsp:cNvSpPr/>
      </dsp:nvSpPr>
      <dsp:spPr>
        <a:xfrm>
          <a:off x="2413" y="378822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Supervisor’s responsibilities</a:t>
          </a:r>
        </a:p>
      </dsp:txBody>
      <dsp:txXfrm>
        <a:off x="2413" y="3788220"/>
        <a:ext cx="1800000" cy="720000"/>
      </dsp:txXfrm>
    </dsp:sp>
    <dsp:sp modelId="{6AB0AC1C-62E7-46B5-A08E-E73622A6E6B6}">
      <dsp:nvSpPr>
        <dsp:cNvPr id="0" name=""/>
        <dsp:cNvSpPr/>
      </dsp:nvSpPr>
      <dsp:spPr>
        <a:xfrm>
          <a:off x="2612413" y="268323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34F329-9C88-4BF2-BC73-792AF06E08C3}">
      <dsp:nvSpPr>
        <dsp:cNvPr id="0" name=""/>
        <dsp:cNvSpPr/>
      </dsp:nvSpPr>
      <dsp:spPr>
        <a:xfrm>
          <a:off x="2117413" y="378822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Review criteria</a:t>
          </a:r>
        </a:p>
      </dsp:txBody>
      <dsp:txXfrm>
        <a:off x="2117413" y="3788220"/>
        <a:ext cx="1800000" cy="720000"/>
      </dsp:txXfrm>
    </dsp:sp>
    <dsp:sp modelId="{CE633CED-FE4A-4AA2-9D81-162BDED5D76A}">
      <dsp:nvSpPr>
        <dsp:cNvPr id="0" name=""/>
        <dsp:cNvSpPr/>
      </dsp:nvSpPr>
      <dsp:spPr>
        <a:xfrm>
          <a:off x="4727413" y="2683232"/>
          <a:ext cx="810000" cy="81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433D8-A2CF-419A-AC2B-D7789DC1E0DD}">
      <dsp:nvSpPr>
        <dsp:cNvPr id="0" name=""/>
        <dsp:cNvSpPr/>
      </dsp:nvSpPr>
      <dsp:spPr>
        <a:xfrm>
          <a:off x="4232413" y="378822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Signatures</a:t>
          </a:r>
        </a:p>
      </dsp:txBody>
      <dsp:txXfrm>
        <a:off x="4232413" y="3788220"/>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21CE1-119C-452F-B6FF-73B0534DAF05}" type="datetimeFigureOut">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6659DF-0DE9-49AB-8929-71FF75BD9219}" type="slidenum">
              <a:t>‹#›</a:t>
            </a:fld>
            <a:endParaRPr lang="en-US"/>
          </a:p>
        </p:txBody>
      </p:sp>
    </p:spTree>
    <p:extLst>
      <p:ext uri="{BB962C8B-B14F-4D97-AF65-F5344CB8AC3E}">
        <p14:creationId xmlns:p14="http://schemas.microsoft.com/office/powerpoint/2010/main" val="4107361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in the audience?  2 </a:t>
            </a:r>
            <a:r>
              <a:rPr lang="en-US" dirty="0" err="1"/>
              <a:t>oarts</a:t>
            </a:r>
            <a:r>
              <a:rPr lang="en-US" dirty="0"/>
              <a:t> to the seminar—first half on engagement of caregivers; second half on what we do at ABC to engage </a:t>
            </a:r>
            <a:r>
              <a:rPr lang="en-US" dirty="0" err="1"/>
              <a:t>caregvers</a:t>
            </a:r>
            <a:endParaRPr lang="en-US" dirty="0"/>
          </a:p>
        </p:txBody>
      </p:sp>
      <p:sp>
        <p:nvSpPr>
          <p:cNvPr id="4" name="Slide Number Placeholder 3"/>
          <p:cNvSpPr>
            <a:spLocks noGrp="1"/>
          </p:cNvSpPr>
          <p:nvPr>
            <p:ph type="sldNum" sz="quarter" idx="5"/>
          </p:nvPr>
        </p:nvSpPr>
        <p:spPr/>
        <p:txBody>
          <a:bodyPr/>
          <a:lstStyle/>
          <a:p>
            <a:fld id="{5A6659DF-0DE9-49AB-8929-71FF75BD9219}" type="slidenum">
              <a:rPr lang="en-US" smtClean="0"/>
              <a:t>3</a:t>
            </a:fld>
            <a:endParaRPr lang="en-US"/>
          </a:p>
        </p:txBody>
      </p:sp>
    </p:spTree>
    <p:extLst>
      <p:ext uri="{BB962C8B-B14F-4D97-AF65-F5344CB8AC3E}">
        <p14:creationId xmlns:p14="http://schemas.microsoft.com/office/powerpoint/2010/main" val="361480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Can you think of any other external barriers that we haven't mentioned here</a:t>
            </a:r>
          </a:p>
        </p:txBody>
      </p:sp>
      <p:sp>
        <p:nvSpPr>
          <p:cNvPr id="4" name="Slide Number Placeholder 3"/>
          <p:cNvSpPr>
            <a:spLocks noGrp="1"/>
          </p:cNvSpPr>
          <p:nvPr>
            <p:ph type="sldNum" sz="quarter" idx="5"/>
          </p:nvPr>
        </p:nvSpPr>
        <p:spPr/>
        <p:txBody>
          <a:bodyPr/>
          <a:lstStyle/>
          <a:p>
            <a:fld id="{5A6659DF-0DE9-49AB-8929-71FF75BD9219}" type="slidenum">
              <a:t>18</a:t>
            </a:fld>
            <a:endParaRPr lang="en-US"/>
          </a:p>
        </p:txBody>
      </p:sp>
    </p:spTree>
    <p:extLst>
      <p:ext uri="{BB962C8B-B14F-4D97-AF65-F5344CB8AC3E}">
        <p14:creationId xmlns:p14="http://schemas.microsoft.com/office/powerpoint/2010/main" val="11407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 lead – lack of resources could be childcare/ transportation – what we just talked about – could also be lack of service providers that specialize in this area so they don't have a choice on where to go</a:t>
            </a:r>
          </a:p>
        </p:txBody>
      </p:sp>
      <p:sp>
        <p:nvSpPr>
          <p:cNvPr id="4" name="Slide Number Placeholder 3"/>
          <p:cNvSpPr>
            <a:spLocks noGrp="1"/>
          </p:cNvSpPr>
          <p:nvPr>
            <p:ph type="sldNum" sz="quarter" idx="5"/>
          </p:nvPr>
        </p:nvSpPr>
        <p:spPr/>
        <p:txBody>
          <a:bodyPr/>
          <a:lstStyle/>
          <a:p>
            <a:fld id="{5A6659DF-0DE9-49AB-8929-71FF75BD9219}" type="slidenum">
              <a:t>19</a:t>
            </a:fld>
            <a:endParaRPr lang="en-US"/>
          </a:p>
        </p:txBody>
      </p:sp>
    </p:spTree>
    <p:extLst>
      <p:ext uri="{BB962C8B-B14F-4D97-AF65-F5344CB8AC3E}">
        <p14:creationId xmlns:p14="http://schemas.microsoft.com/office/powerpoint/2010/main" val="3250047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list of what we have come up with – we would like to hear from you what are some other things that you can think of that would help families overcome barriers</a:t>
            </a:r>
          </a:p>
        </p:txBody>
      </p:sp>
      <p:sp>
        <p:nvSpPr>
          <p:cNvPr id="4" name="Slide Number Placeholder 3"/>
          <p:cNvSpPr>
            <a:spLocks noGrp="1"/>
          </p:cNvSpPr>
          <p:nvPr>
            <p:ph type="sldNum" sz="quarter" idx="5"/>
          </p:nvPr>
        </p:nvSpPr>
        <p:spPr/>
        <p:txBody>
          <a:bodyPr/>
          <a:lstStyle/>
          <a:p>
            <a:fld id="{5A6659DF-0DE9-49AB-8929-71FF75BD9219}" type="slidenum">
              <a:t>20</a:t>
            </a:fld>
            <a:endParaRPr lang="en-US"/>
          </a:p>
        </p:txBody>
      </p:sp>
    </p:spTree>
    <p:extLst>
      <p:ext uri="{BB962C8B-B14F-4D97-AF65-F5344CB8AC3E}">
        <p14:creationId xmlns:p14="http://schemas.microsoft.com/office/powerpoint/2010/main" val="110734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are your thoughts on engaging all family members in session as mentioned in this clip? This clip was geared towards general mental health, so do you think things are different for SPB?</a:t>
            </a:r>
          </a:p>
        </p:txBody>
      </p:sp>
      <p:sp>
        <p:nvSpPr>
          <p:cNvPr id="4" name="Slide Number Placeholder 3"/>
          <p:cNvSpPr>
            <a:spLocks noGrp="1"/>
          </p:cNvSpPr>
          <p:nvPr>
            <p:ph type="sldNum" sz="quarter" idx="5"/>
          </p:nvPr>
        </p:nvSpPr>
        <p:spPr/>
        <p:txBody>
          <a:bodyPr/>
          <a:lstStyle/>
          <a:p>
            <a:fld id="{5A6659DF-0DE9-49AB-8929-71FF75BD9219}" type="slidenum">
              <a:t>21</a:t>
            </a:fld>
            <a:endParaRPr lang="en-US"/>
          </a:p>
        </p:txBody>
      </p:sp>
    </p:spTree>
    <p:extLst>
      <p:ext uri="{BB962C8B-B14F-4D97-AF65-F5344CB8AC3E}">
        <p14:creationId xmlns:p14="http://schemas.microsoft.com/office/powerpoint/2010/main" val="60582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cannot expect </a:t>
            </a:r>
            <a:r>
              <a:rPr lang="en-US" dirty="0" err="1">
                <a:cs typeface="Calibri"/>
              </a:rPr>
              <a:t>cws</a:t>
            </a:r>
            <a:r>
              <a:rPr lang="en-US" dirty="0">
                <a:cs typeface="Calibri"/>
              </a:rPr>
              <a:t> and probation officers and other referral sources to explain our role and services appropriately</a:t>
            </a:r>
          </a:p>
        </p:txBody>
      </p:sp>
      <p:sp>
        <p:nvSpPr>
          <p:cNvPr id="4" name="Slide Number Placeholder 3"/>
          <p:cNvSpPr>
            <a:spLocks noGrp="1"/>
          </p:cNvSpPr>
          <p:nvPr>
            <p:ph type="sldNum" sz="quarter" idx="5"/>
          </p:nvPr>
        </p:nvSpPr>
        <p:spPr/>
        <p:txBody>
          <a:bodyPr/>
          <a:lstStyle/>
          <a:p>
            <a:fld id="{5A6659DF-0DE9-49AB-8929-71FF75BD9219}" type="slidenum">
              <a:t>22</a:t>
            </a:fld>
            <a:endParaRPr lang="en-US"/>
          </a:p>
        </p:txBody>
      </p:sp>
    </p:spTree>
    <p:extLst>
      <p:ext uri="{BB962C8B-B14F-4D97-AF65-F5344CB8AC3E}">
        <p14:creationId xmlns:p14="http://schemas.microsoft.com/office/powerpoint/2010/main" val="308003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Very first contact with caretaker sets the tone</a:t>
            </a:r>
          </a:p>
        </p:txBody>
      </p:sp>
      <p:sp>
        <p:nvSpPr>
          <p:cNvPr id="4" name="Slide Number Placeholder 3"/>
          <p:cNvSpPr>
            <a:spLocks noGrp="1"/>
          </p:cNvSpPr>
          <p:nvPr>
            <p:ph type="sldNum" sz="quarter" idx="5"/>
          </p:nvPr>
        </p:nvSpPr>
        <p:spPr/>
        <p:txBody>
          <a:bodyPr/>
          <a:lstStyle/>
          <a:p>
            <a:fld id="{5A6659DF-0DE9-49AB-8929-71FF75BD9219}" type="slidenum">
              <a:t>23</a:t>
            </a:fld>
            <a:endParaRPr lang="en-US"/>
          </a:p>
        </p:txBody>
      </p:sp>
    </p:spTree>
    <p:extLst>
      <p:ext uri="{BB962C8B-B14F-4D97-AF65-F5344CB8AC3E}">
        <p14:creationId xmlns:p14="http://schemas.microsoft.com/office/powerpoint/2010/main" val="3695955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Can you think of other ways you might respond to </a:t>
            </a:r>
            <a:r>
              <a:rPr lang="en-US" dirty="0" err="1">
                <a:cs typeface="Calibri"/>
              </a:rPr>
              <a:t>carekater</a:t>
            </a:r>
            <a:r>
              <a:rPr lang="en-US" dirty="0">
                <a:cs typeface="Calibri"/>
              </a:rPr>
              <a:t> concerns.  Emphasize as much as possible the strengths of the family</a:t>
            </a:r>
          </a:p>
          <a:p>
            <a:endParaRPr lang="en-US" dirty="0">
              <a:cs typeface="Calibri"/>
            </a:endParaRPr>
          </a:p>
        </p:txBody>
      </p:sp>
      <p:sp>
        <p:nvSpPr>
          <p:cNvPr id="4" name="Slide Number Placeholder 3"/>
          <p:cNvSpPr>
            <a:spLocks noGrp="1"/>
          </p:cNvSpPr>
          <p:nvPr>
            <p:ph type="sldNum" sz="quarter" idx="5"/>
          </p:nvPr>
        </p:nvSpPr>
        <p:spPr/>
        <p:txBody>
          <a:bodyPr/>
          <a:lstStyle/>
          <a:p>
            <a:fld id="{5A6659DF-0DE9-49AB-8929-71FF75BD9219}" type="slidenum">
              <a:t>24</a:t>
            </a:fld>
            <a:endParaRPr lang="en-US"/>
          </a:p>
        </p:txBody>
      </p:sp>
    </p:spTree>
    <p:extLst>
      <p:ext uri="{BB962C8B-B14F-4D97-AF65-F5344CB8AC3E}">
        <p14:creationId xmlns:p14="http://schemas.microsoft.com/office/powerpoint/2010/main" val="1716219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ways you have responded to similar statements made by caretakers?  Case </a:t>
            </a:r>
            <a:r>
              <a:rPr lang="en-US" dirty="0" err="1"/>
              <a:t>xample</a:t>
            </a:r>
            <a:r>
              <a:rPr lang="en-US" dirty="0"/>
              <a:t> of </a:t>
            </a:r>
            <a:r>
              <a:rPr lang="en-US" dirty="0" err="1"/>
              <a:t>bringin</a:t>
            </a:r>
            <a:r>
              <a:rPr lang="en-US" dirty="0"/>
              <a:t> together a mom and her daughter back in 1993 or 1994</a:t>
            </a:r>
          </a:p>
        </p:txBody>
      </p:sp>
      <p:sp>
        <p:nvSpPr>
          <p:cNvPr id="4" name="Slide Number Placeholder 3"/>
          <p:cNvSpPr>
            <a:spLocks noGrp="1"/>
          </p:cNvSpPr>
          <p:nvPr>
            <p:ph type="sldNum" sz="quarter" idx="5"/>
          </p:nvPr>
        </p:nvSpPr>
        <p:spPr/>
        <p:txBody>
          <a:bodyPr/>
          <a:lstStyle/>
          <a:p>
            <a:fld id="{5A6659DF-0DE9-49AB-8929-71FF75BD9219}" type="slidenum">
              <a:t>25</a:t>
            </a:fld>
            <a:endParaRPr lang="en-US"/>
          </a:p>
        </p:txBody>
      </p:sp>
    </p:spTree>
    <p:extLst>
      <p:ext uri="{BB962C8B-B14F-4D97-AF65-F5344CB8AC3E}">
        <p14:creationId xmlns:p14="http://schemas.microsoft.com/office/powerpoint/2010/main" val="209915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Have to sell the treatment to the caregivers </a:t>
            </a:r>
            <a:r>
              <a:rPr lang="en-US" dirty="0" err="1">
                <a:cs typeface="Calibri"/>
              </a:rPr>
              <a:t>Psychoed</a:t>
            </a:r>
            <a:r>
              <a:rPr lang="en-US" dirty="0">
                <a:cs typeface="Calibri"/>
              </a:rPr>
              <a:t> or education on SPB issues so important—Even caregivers have the </a:t>
            </a:r>
            <a:r>
              <a:rPr lang="en-US" dirty="0" err="1">
                <a:cs typeface="Calibri"/>
              </a:rPr>
              <a:t>nottion</a:t>
            </a:r>
            <a:r>
              <a:rPr lang="en-US" dirty="0">
                <a:cs typeface="Calibri"/>
              </a:rPr>
              <a:t> that JSOs are the same as adult offenders</a:t>
            </a:r>
          </a:p>
        </p:txBody>
      </p:sp>
      <p:sp>
        <p:nvSpPr>
          <p:cNvPr id="4" name="Slide Number Placeholder 3"/>
          <p:cNvSpPr>
            <a:spLocks noGrp="1"/>
          </p:cNvSpPr>
          <p:nvPr>
            <p:ph type="sldNum" sz="quarter" idx="5"/>
          </p:nvPr>
        </p:nvSpPr>
        <p:spPr/>
        <p:txBody>
          <a:bodyPr/>
          <a:lstStyle/>
          <a:p>
            <a:fld id="{5A6659DF-0DE9-49AB-8929-71FF75BD9219}" type="slidenum">
              <a:t>26</a:t>
            </a:fld>
            <a:endParaRPr lang="en-US"/>
          </a:p>
        </p:txBody>
      </p:sp>
    </p:spTree>
    <p:extLst>
      <p:ext uri="{BB962C8B-B14F-4D97-AF65-F5344CB8AC3E}">
        <p14:creationId xmlns:p14="http://schemas.microsoft.com/office/powerpoint/2010/main" val="1608071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that we have talked about caretaker's perceptions and barriers to engagement and what that looks like, as well as the importance and reasons behind establishing relationships with caretakers from the beginning - </a:t>
            </a:r>
          </a:p>
        </p:txBody>
      </p:sp>
      <p:sp>
        <p:nvSpPr>
          <p:cNvPr id="4" name="Slide Number Placeholder 3"/>
          <p:cNvSpPr>
            <a:spLocks noGrp="1"/>
          </p:cNvSpPr>
          <p:nvPr>
            <p:ph type="sldNum" sz="quarter" idx="5"/>
          </p:nvPr>
        </p:nvSpPr>
        <p:spPr/>
        <p:txBody>
          <a:bodyPr/>
          <a:lstStyle/>
          <a:p>
            <a:fld id="{5A6659DF-0DE9-49AB-8929-71FF75BD9219}" type="slidenum">
              <a:t>29</a:t>
            </a:fld>
            <a:endParaRPr lang="en-US"/>
          </a:p>
        </p:txBody>
      </p:sp>
    </p:spTree>
    <p:extLst>
      <p:ext uri="{BB962C8B-B14F-4D97-AF65-F5344CB8AC3E}">
        <p14:creationId xmlns:p14="http://schemas.microsoft.com/office/powerpoint/2010/main" val="4070634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us get referrals with the first description above?  </a:t>
            </a:r>
            <a:r>
              <a:rPr lang="en-US" dirty="0" err="1"/>
              <a:t>Caseworjkers</a:t>
            </a:r>
            <a:r>
              <a:rPr lang="en-US" dirty="0"/>
              <a:t>, schools, clinics, probation and DCFS all make referrals to use for SPB clients and families. The information we receive leaves immediate perceptions.  Using the cognitive triangle, let’s walk through an activity to look at these various perceptions.</a:t>
            </a:r>
          </a:p>
        </p:txBody>
      </p:sp>
      <p:sp>
        <p:nvSpPr>
          <p:cNvPr id="4" name="Slide Number Placeholder 3"/>
          <p:cNvSpPr>
            <a:spLocks noGrp="1"/>
          </p:cNvSpPr>
          <p:nvPr>
            <p:ph type="sldNum" sz="quarter" idx="5"/>
          </p:nvPr>
        </p:nvSpPr>
        <p:spPr/>
        <p:txBody>
          <a:bodyPr/>
          <a:lstStyle/>
          <a:p>
            <a:fld id="{5A6659DF-0DE9-49AB-8929-71FF75BD9219}" type="slidenum">
              <a:rPr lang="en-US" smtClean="0"/>
              <a:t>9</a:t>
            </a:fld>
            <a:endParaRPr lang="en-US"/>
          </a:p>
        </p:txBody>
      </p:sp>
    </p:spTree>
    <p:extLst>
      <p:ext uri="{BB962C8B-B14F-4D97-AF65-F5344CB8AC3E}">
        <p14:creationId xmlns:p14="http://schemas.microsoft.com/office/powerpoint/2010/main" val="3542568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ready for this heavy work after </a:t>
            </a:r>
            <a:r>
              <a:rPr lang="en-US" dirty="0" err="1">
                <a:cs typeface="Calibri"/>
              </a:rPr>
              <a:t>progess</a:t>
            </a:r>
            <a:r>
              <a:rPr lang="en-US" dirty="0">
                <a:cs typeface="Calibri"/>
              </a:rPr>
              <a:t> in family therapy has occurred – may be some sabotaging by the youth at this stage and it may slow down ending the treatment, so parents still need to cooperate and provide motivation and affirmation to the youth</a:t>
            </a:r>
          </a:p>
        </p:txBody>
      </p:sp>
      <p:sp>
        <p:nvSpPr>
          <p:cNvPr id="4" name="Slide Number Placeholder 3"/>
          <p:cNvSpPr>
            <a:spLocks noGrp="1"/>
          </p:cNvSpPr>
          <p:nvPr>
            <p:ph type="sldNum" sz="quarter" idx="5"/>
          </p:nvPr>
        </p:nvSpPr>
        <p:spPr/>
        <p:txBody>
          <a:bodyPr/>
          <a:lstStyle/>
          <a:p>
            <a:fld id="{5A6659DF-0DE9-49AB-8929-71FF75BD9219}" type="slidenum">
              <a:t>41</a:t>
            </a:fld>
            <a:endParaRPr lang="en-US"/>
          </a:p>
        </p:txBody>
      </p:sp>
    </p:spTree>
    <p:extLst>
      <p:ext uri="{BB962C8B-B14F-4D97-AF65-F5344CB8AC3E}">
        <p14:creationId xmlns:p14="http://schemas.microsoft.com/office/powerpoint/2010/main" val="412722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Possiblel</a:t>
            </a:r>
            <a:r>
              <a:rPr lang="en-US" dirty="0"/>
              <a:t> thoughts:  Can I give this case to Karen!?  How best can I approach this family to get them on board?  </a:t>
            </a:r>
          </a:p>
        </p:txBody>
      </p:sp>
      <p:sp>
        <p:nvSpPr>
          <p:cNvPr id="4" name="Slide Number Placeholder 3"/>
          <p:cNvSpPr>
            <a:spLocks noGrp="1"/>
          </p:cNvSpPr>
          <p:nvPr>
            <p:ph type="sldNum" sz="quarter" idx="5"/>
          </p:nvPr>
        </p:nvSpPr>
        <p:spPr/>
        <p:txBody>
          <a:bodyPr/>
          <a:lstStyle/>
          <a:p>
            <a:fld id="{5A6659DF-0DE9-49AB-8929-71FF75BD9219}" type="slidenum">
              <a:rPr lang="en-US" smtClean="0"/>
              <a:t>10</a:t>
            </a:fld>
            <a:endParaRPr lang="en-US"/>
          </a:p>
        </p:txBody>
      </p:sp>
    </p:spTree>
    <p:extLst>
      <p:ext uri="{BB962C8B-B14F-4D97-AF65-F5344CB8AC3E}">
        <p14:creationId xmlns:p14="http://schemas.microsoft.com/office/powerpoint/2010/main" val="118935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how that negative description of client/family has affected you and brings back memories of cases.  Some feelings:  </a:t>
            </a:r>
          </a:p>
        </p:txBody>
      </p:sp>
      <p:sp>
        <p:nvSpPr>
          <p:cNvPr id="4" name="Slide Number Placeholder 3"/>
          <p:cNvSpPr>
            <a:spLocks noGrp="1"/>
          </p:cNvSpPr>
          <p:nvPr>
            <p:ph type="sldNum" sz="quarter" idx="5"/>
          </p:nvPr>
        </p:nvSpPr>
        <p:spPr/>
        <p:txBody>
          <a:bodyPr/>
          <a:lstStyle/>
          <a:p>
            <a:fld id="{5A6659DF-0DE9-49AB-8929-71FF75BD9219}" type="slidenum">
              <a:rPr lang="en-US" smtClean="0"/>
              <a:t>11</a:t>
            </a:fld>
            <a:endParaRPr lang="en-US"/>
          </a:p>
        </p:txBody>
      </p:sp>
    </p:spTree>
    <p:extLst>
      <p:ext uri="{BB962C8B-B14F-4D97-AF65-F5344CB8AC3E}">
        <p14:creationId xmlns:p14="http://schemas.microsoft.com/office/powerpoint/2010/main" val="311849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family doesn’t want to be here.  How can I make them feel comfortable first time.  Don’t make them wait a long time in waiting room.  They will be nervous or concerned people they know will see them.</a:t>
            </a:r>
          </a:p>
        </p:txBody>
      </p:sp>
      <p:sp>
        <p:nvSpPr>
          <p:cNvPr id="4" name="Slide Number Placeholder 3"/>
          <p:cNvSpPr>
            <a:spLocks noGrp="1"/>
          </p:cNvSpPr>
          <p:nvPr>
            <p:ph type="sldNum" sz="quarter" idx="5"/>
          </p:nvPr>
        </p:nvSpPr>
        <p:spPr/>
        <p:txBody>
          <a:bodyPr/>
          <a:lstStyle/>
          <a:p>
            <a:fld id="{5A6659DF-0DE9-49AB-8929-71FF75BD9219}" type="slidenum">
              <a:rPr lang="en-US" smtClean="0"/>
              <a:t>12</a:t>
            </a:fld>
            <a:endParaRPr lang="en-US"/>
          </a:p>
        </p:txBody>
      </p:sp>
    </p:spTree>
    <p:extLst>
      <p:ext uri="{BB962C8B-B14F-4D97-AF65-F5344CB8AC3E}">
        <p14:creationId xmlns:p14="http://schemas.microsoft.com/office/powerpoint/2010/main" val="371625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Pause here for audience engagement—Imagine you are a parent who has just found out your child has engaged in sexual behaviors with another younger child and that you are being referred for counseling</a:t>
            </a:r>
          </a:p>
        </p:txBody>
      </p:sp>
      <p:sp>
        <p:nvSpPr>
          <p:cNvPr id="4" name="Slide Number Placeholder 3"/>
          <p:cNvSpPr>
            <a:spLocks noGrp="1"/>
          </p:cNvSpPr>
          <p:nvPr>
            <p:ph type="sldNum" sz="quarter" idx="5"/>
          </p:nvPr>
        </p:nvSpPr>
        <p:spPr/>
        <p:txBody>
          <a:bodyPr/>
          <a:lstStyle/>
          <a:p>
            <a:fld id="{5A6659DF-0DE9-49AB-8929-71FF75BD9219}" type="slidenum">
              <a:t>13</a:t>
            </a:fld>
            <a:endParaRPr lang="en-US"/>
          </a:p>
        </p:txBody>
      </p:sp>
    </p:spTree>
    <p:extLst>
      <p:ext uri="{BB962C8B-B14F-4D97-AF65-F5344CB8AC3E}">
        <p14:creationId xmlns:p14="http://schemas.microsoft.com/office/powerpoint/2010/main" val="289611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Myths – victim wouldn't have engaged in behavior if weren't consenting – the victim is okay and not afraid of the youth afterwards – boys will be boys, children experiment/explore</a:t>
            </a:r>
          </a:p>
          <a:p>
            <a:r>
              <a:rPr lang="en-US" dirty="0">
                <a:cs typeface="Calibri"/>
              </a:rPr>
              <a:t>Racial bias – aa youth adjudicated at higher rates so already mistrust the system and view us as part of the system</a:t>
            </a:r>
          </a:p>
        </p:txBody>
      </p:sp>
      <p:sp>
        <p:nvSpPr>
          <p:cNvPr id="4" name="Slide Number Placeholder 3"/>
          <p:cNvSpPr>
            <a:spLocks noGrp="1"/>
          </p:cNvSpPr>
          <p:nvPr>
            <p:ph type="sldNum" sz="quarter" idx="5"/>
          </p:nvPr>
        </p:nvSpPr>
        <p:spPr/>
        <p:txBody>
          <a:bodyPr/>
          <a:lstStyle/>
          <a:p>
            <a:fld id="{5A6659DF-0DE9-49AB-8929-71FF75BD9219}" type="slidenum">
              <a:t>14</a:t>
            </a:fld>
            <a:endParaRPr lang="en-US"/>
          </a:p>
        </p:txBody>
      </p:sp>
    </p:spTree>
    <p:extLst>
      <p:ext uri="{BB962C8B-B14F-4D97-AF65-F5344CB8AC3E}">
        <p14:creationId xmlns:p14="http://schemas.microsoft.com/office/powerpoint/2010/main" val="265095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Pause here</a:t>
            </a:r>
          </a:p>
        </p:txBody>
      </p:sp>
      <p:sp>
        <p:nvSpPr>
          <p:cNvPr id="4" name="Slide Number Placeholder 3"/>
          <p:cNvSpPr>
            <a:spLocks noGrp="1"/>
          </p:cNvSpPr>
          <p:nvPr>
            <p:ph type="sldNum" sz="quarter" idx="5"/>
          </p:nvPr>
        </p:nvSpPr>
        <p:spPr/>
        <p:txBody>
          <a:bodyPr/>
          <a:lstStyle/>
          <a:p>
            <a:fld id="{5A6659DF-0DE9-49AB-8929-71FF75BD9219}" type="slidenum">
              <a:t>15</a:t>
            </a:fld>
            <a:endParaRPr lang="en-US"/>
          </a:p>
        </p:txBody>
      </p:sp>
    </p:spTree>
    <p:extLst>
      <p:ext uri="{BB962C8B-B14F-4D97-AF65-F5344CB8AC3E}">
        <p14:creationId xmlns:p14="http://schemas.microsoft.com/office/powerpoint/2010/main" val="44311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therapists we need to recognize that at times our families physiological needs are not even being met.  Different family members may be in different part of the hierarchy of needs. Case example </a:t>
            </a:r>
            <a:r>
              <a:rPr lang="en-US" dirty="0" err="1">
                <a:cs typeface="Calibri"/>
              </a:rPr>
              <a:t>Wimmiams</a:t>
            </a:r>
            <a:r>
              <a:rPr lang="en-US" dirty="0">
                <a:cs typeface="Calibri"/>
              </a:rPr>
              <a:t> family.</a:t>
            </a:r>
          </a:p>
        </p:txBody>
      </p:sp>
      <p:sp>
        <p:nvSpPr>
          <p:cNvPr id="4" name="Slide Number Placeholder 3"/>
          <p:cNvSpPr>
            <a:spLocks noGrp="1"/>
          </p:cNvSpPr>
          <p:nvPr>
            <p:ph type="sldNum" sz="quarter" idx="5"/>
          </p:nvPr>
        </p:nvSpPr>
        <p:spPr/>
        <p:txBody>
          <a:bodyPr/>
          <a:lstStyle/>
          <a:p>
            <a:fld id="{5A6659DF-0DE9-49AB-8929-71FF75BD9219}" type="slidenum">
              <a:t>17</a:t>
            </a:fld>
            <a:endParaRPr lang="en-US"/>
          </a:p>
        </p:txBody>
      </p:sp>
    </p:spTree>
    <p:extLst>
      <p:ext uri="{BB962C8B-B14F-4D97-AF65-F5344CB8AC3E}">
        <p14:creationId xmlns:p14="http://schemas.microsoft.com/office/powerpoint/2010/main" val="325144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A6662E-FAF4-44BC-88B5-85A7CBFB6D30}" type="datetime1">
              <a:rPr lang="en-US" smtClean="0"/>
              <a:pPr/>
              <a:t>3/16/2023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a:xfrm>
            <a:off x="1437664" y="798973"/>
            <a:ext cx="811019" cy="503578"/>
          </a:xfrm>
        </p:spPr>
        <p:txBody>
          <a:bodyPr/>
          <a:lstStyle/>
          <a:p>
            <a:fld id="{73B850FF-6169-4056-8077-06FFA93A5366}" type="slidenum">
              <a:rPr lang="en-US" smtClean="0"/>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570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0CF6C-748E-4B7A-BC8B-3011EF78ED13}" type="datetime1">
              <a:rPr lang="en-US" smtClean="0"/>
              <a:pPr/>
              <a:t>3/16/2023</a:t>
            </a:fld>
            <a:endParaRPr lang="en-US"/>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59300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0CF6C-748E-4B7A-BC8B-3011EF78ED13}" type="datetime1">
              <a:rPr lang="en-US" smtClean="0"/>
              <a:pPr/>
              <a:t>3/16/2023</a:t>
            </a:fld>
            <a:endParaRPr lang="en-US"/>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98728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0CF6C-748E-4B7A-BC8B-3011EF78ED13}" type="datetime1">
              <a:rPr lang="en-US" smtClean="0"/>
              <a:pPr/>
              <a:t>3/16/2023</a:t>
            </a:fld>
            <a:endParaRPr lang="en-US"/>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61907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688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E0CF6C-748E-4B7A-BC8B-3011EF78ED13}" type="datetime1">
              <a:rPr lang="en-US" smtClean="0"/>
              <a:pPr/>
              <a:t>3/16/2023</a:t>
            </a:fld>
            <a:endParaRPr lang="en-US"/>
          </a:p>
        </p:txBody>
      </p:sp>
      <p:sp>
        <p:nvSpPr>
          <p:cNvPr id="6" name="Footer Placeholder 5"/>
          <p:cNvSpPr>
            <a:spLocks noGrp="1"/>
          </p:cNvSpPr>
          <p:nvPr>
            <p:ph type="ftr" sz="quarter" idx="11"/>
          </p:nvPr>
        </p:nvSpPr>
        <p:spPr/>
        <p:txBody>
          <a:bodyPr/>
          <a:lstStyle/>
          <a:p>
            <a:endParaRPr lang="en-US">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00492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E0CF6C-748E-4B7A-BC8B-3011EF78ED13}" type="datetime1">
              <a:rPr lang="en-US" smtClean="0"/>
              <a:pPr/>
              <a:t>3/16/2023</a:t>
            </a:fld>
            <a:endParaRPr lang="en-US"/>
          </a:p>
        </p:txBody>
      </p:sp>
      <p:sp>
        <p:nvSpPr>
          <p:cNvPr id="8" name="Footer Placeholder 7"/>
          <p:cNvSpPr>
            <a:spLocks noGrp="1"/>
          </p:cNvSpPr>
          <p:nvPr>
            <p:ph type="ftr" sz="quarter" idx="11"/>
          </p:nvPr>
        </p:nvSpPr>
        <p:spPr/>
        <p:txBody>
          <a:bodyPr/>
          <a:lstStyle/>
          <a:p>
            <a:endParaRPr lang="en-US">
              <a:solidFill>
                <a:schemeClr val="tx1">
                  <a:alpha val="60000"/>
                </a:schemeClr>
              </a:solidFill>
            </a:endParaRPr>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34179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B41CFF-90C9-47B3-9DA1-F2BF8D839F7E}" type="datetime1">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0072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907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3/16/2023</a:t>
            </a:fld>
            <a:endParaRPr lang="en-US"/>
          </a:p>
        </p:txBody>
      </p:sp>
      <p:sp>
        <p:nvSpPr>
          <p:cNvPr id="6" name="Footer Placeholder 5"/>
          <p:cNvSpPr>
            <a:spLocks noGrp="1"/>
          </p:cNvSpPr>
          <p:nvPr>
            <p:ph type="ftr" sz="quarter" idx="11"/>
          </p:nvPr>
        </p:nvSpPr>
        <p:spPr/>
        <p:txBody>
          <a:bodyPr/>
          <a:lstStyle/>
          <a:p>
            <a:endParaRPr lang="en-US">
              <a:solidFill>
                <a:schemeClr val="tx1">
                  <a:alpha val="60000"/>
                </a:schemeClr>
              </a:solidFill>
            </a:endParaRPr>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97327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8AC6A5B-8AE7-4A41-B5A7-9ADC6686DC18}" type="datetime1">
              <a:rPr lang="en-US" smtClean="0"/>
              <a:t>3/16/2023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643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7E0CF6C-748E-4B7A-BC8B-3011EF78ED13}" type="datetime1">
              <a:rPr lang="en-US" smtClean="0"/>
              <a:pPr/>
              <a:t>3/16/2023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schemeClr val="tx1">
                  <a:alpha val="60000"/>
                </a:schemeClr>
              </a:solidFill>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3B850FF-6169-4056-8077-06FFA93A5366}"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25998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diagramData" Target="../diagrams/data4.xml"/><Relationship Id="rId18" Type="http://schemas.openxmlformats.org/officeDocument/2006/relationships/image" Target="../media/image20.png"/><Relationship Id="rId3" Type="http://schemas.openxmlformats.org/officeDocument/2006/relationships/image" Target="../media/image10.png"/><Relationship Id="rId21" Type="http://schemas.openxmlformats.org/officeDocument/2006/relationships/image" Target="../media/image23.svg"/><Relationship Id="rId7" Type="http://schemas.openxmlformats.org/officeDocument/2006/relationships/image" Target="../media/image14.png"/><Relationship Id="rId12" Type="http://schemas.openxmlformats.org/officeDocument/2006/relationships/image" Target="../media/image19.svg"/><Relationship Id="rId17" Type="http://schemas.microsoft.com/office/2007/relationships/diagramDrawing" Target="../diagrams/drawing4.xml"/><Relationship Id="rId2" Type="http://schemas.openxmlformats.org/officeDocument/2006/relationships/notesSlide" Target="../notesSlides/notesSlide10.xml"/><Relationship Id="rId16" Type="http://schemas.openxmlformats.org/officeDocument/2006/relationships/diagramColors" Target="../diagrams/colors4.xml"/><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diagramQuickStyle" Target="../diagrams/quickStyle4.xml"/><Relationship Id="rId23" Type="http://schemas.openxmlformats.org/officeDocument/2006/relationships/image" Target="../media/image25.svg"/><Relationship Id="rId10" Type="http://schemas.openxmlformats.org/officeDocument/2006/relationships/image" Target="../media/image17.svg"/><Relationship Id="rId19" Type="http://schemas.openxmlformats.org/officeDocument/2006/relationships/image" Target="../media/image21.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diagramLayout" Target="../diagrams/layout4.xml"/><Relationship Id="rId22"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pDO-4rM3qbc?feature=oembed" TargetMode="Externa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neop.org/psb-cy-course-2/"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hyperlink" Target="mailto:karen@abccounseling.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andfonline.com/doi/abs/10.1080/15564886.2013.875969" TargetMode="External"/><Relationship Id="rId2" Type="http://schemas.openxmlformats.org/officeDocument/2006/relationships/hyperlink" Target="https://ideas.repec.org/a/eee/cysrev/v108y2020ics0190740919308059.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csby.org/sites/default/files/Youth%20Board%20Flyer.pdf" TargetMode="External"/><Relationship Id="rId2" Type="http://schemas.openxmlformats.org/officeDocument/2006/relationships/hyperlink" Target="https://www.ncsby.org/sites/default/files/Now%20What%20What%20to%20Expect%20out%20of%20Treatment%20-%20English.pdf" TargetMode="External"/><Relationship Id="rId1" Type="http://schemas.openxmlformats.org/officeDocument/2006/relationships/slideLayout" Target="../slideLayouts/slideLayout2.xml"/><Relationship Id="rId4" Type="http://schemas.openxmlformats.org/officeDocument/2006/relationships/hyperlink" Target="https://doi.org/10.1177/107755950831535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descr="Colorized light photo effects">
            <a:extLst>
              <a:ext uri="{FF2B5EF4-FFF2-40B4-BE49-F238E27FC236}">
                <a16:creationId xmlns:a16="http://schemas.microsoft.com/office/drawing/2014/main" id="{44F80927-EC5B-343C-AA0A-033483D44D71}"/>
              </a:ext>
            </a:extLst>
          </p:cNvPr>
          <p:cNvPicPr>
            <a:picLocks noChangeAspect="1"/>
          </p:cNvPicPr>
          <p:nvPr/>
        </p:nvPicPr>
        <p:blipFill rotWithShape="1">
          <a:blip r:embed="rId2"/>
          <a:srcRect l="9091" t="7038" b="16351"/>
          <a:stretch/>
        </p:blipFill>
        <p:spPr>
          <a:xfrm>
            <a:off x="20" y="10"/>
            <a:ext cx="12191980" cy="6856614"/>
          </a:xfrm>
          <a:prstGeom prst="rect">
            <a:avLst/>
          </a:prstGeom>
        </p:spPr>
      </p:pic>
      <p:sp>
        <p:nvSpPr>
          <p:cNvPr id="28" name="Rectangle 8">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5511" y="3236470"/>
            <a:ext cx="6832500" cy="1252601"/>
          </a:xfrm>
        </p:spPr>
        <p:txBody>
          <a:bodyPr>
            <a:normAutofit/>
          </a:bodyPr>
          <a:lstStyle/>
          <a:p>
            <a:r>
              <a:rPr lang="en-US" sz="2400" b="1">
                <a:solidFill>
                  <a:srgbClr val="FFFFFE"/>
                </a:solidFill>
                <a:ea typeface="+mj-lt"/>
                <a:cs typeface="+mj-lt"/>
              </a:rPr>
              <a:t>Importance of Caregiver Involvement and Psychoeducation in YSBP treatment</a:t>
            </a:r>
            <a:endParaRPr lang="en-US" sz="2400">
              <a:solidFill>
                <a:srgbClr val="FFFFFE"/>
              </a:solidFill>
            </a:endParaRPr>
          </a:p>
        </p:txBody>
      </p:sp>
      <p:sp>
        <p:nvSpPr>
          <p:cNvPr id="3" name="Subtitle 2"/>
          <p:cNvSpPr>
            <a:spLocks noGrp="1"/>
          </p:cNvSpPr>
          <p:nvPr>
            <p:ph type="subTitle" idx="1"/>
          </p:nvPr>
        </p:nvSpPr>
        <p:spPr>
          <a:xfrm>
            <a:off x="4065511" y="4669144"/>
            <a:ext cx="6832499" cy="716529"/>
          </a:xfrm>
        </p:spPr>
        <p:txBody>
          <a:bodyPr vert="horz" lIns="91440" tIns="45720" rIns="91440" bIns="45720" rtlCol="0">
            <a:normAutofit/>
          </a:bodyPr>
          <a:lstStyle/>
          <a:p>
            <a:pPr>
              <a:lnSpc>
                <a:spcPct val="110000"/>
              </a:lnSpc>
            </a:pPr>
            <a:r>
              <a:rPr lang="en-US" sz="1500">
                <a:solidFill>
                  <a:srgbClr val="FFFFFE"/>
                </a:solidFill>
              </a:rPr>
              <a:t>Presented by Karen Tobias, LCSW, LSOE, LSOTP &amp;</a:t>
            </a:r>
          </a:p>
          <a:p>
            <a:pPr>
              <a:lnSpc>
                <a:spcPct val="110000"/>
              </a:lnSpc>
            </a:pPr>
            <a:r>
              <a:rPr lang="en-US" sz="1500">
                <a:solidFill>
                  <a:srgbClr val="FFFFFE"/>
                </a:solidFill>
              </a:rPr>
              <a:t>Lynn Willard, LCSW, LSOE, LSOTP</a:t>
            </a:r>
          </a:p>
        </p:txBody>
      </p:sp>
      <p:cxnSp>
        <p:nvCxnSpPr>
          <p:cNvPr id="29" name="Straight Connector 10">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a:solidFill>
              <a:srgbClr val="F591B7"/>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8ED7-CD32-ADBC-5E59-04D761F03DD4}"/>
              </a:ext>
            </a:extLst>
          </p:cNvPr>
          <p:cNvSpPr>
            <a:spLocks noGrp="1"/>
          </p:cNvSpPr>
          <p:nvPr>
            <p:ph type="title"/>
          </p:nvPr>
        </p:nvSpPr>
        <p:spPr/>
        <p:txBody>
          <a:bodyPr/>
          <a:lstStyle/>
          <a:p>
            <a:r>
              <a:rPr lang="en-US"/>
              <a:t>Walk with us on this. . .</a:t>
            </a:r>
          </a:p>
        </p:txBody>
      </p:sp>
      <p:sp>
        <p:nvSpPr>
          <p:cNvPr id="4" name="TextBox 3">
            <a:extLst>
              <a:ext uri="{FF2B5EF4-FFF2-40B4-BE49-F238E27FC236}">
                <a16:creationId xmlns:a16="http://schemas.microsoft.com/office/drawing/2014/main" id="{3E6C6F02-30A0-B997-94F7-316C1C7047AA}"/>
              </a:ext>
            </a:extLst>
          </p:cNvPr>
          <p:cNvSpPr txBox="1"/>
          <p:nvPr/>
        </p:nvSpPr>
        <p:spPr>
          <a:xfrm>
            <a:off x="458694" y="1632203"/>
            <a:ext cx="8822184" cy="4955203"/>
          </a:xfrm>
          <a:prstGeom prst="rect">
            <a:avLst/>
          </a:prstGeom>
          <a:noFill/>
        </p:spPr>
        <p:txBody>
          <a:bodyPr wrap="square">
            <a:spAutoFit/>
          </a:bodyPr>
          <a:lstStyle/>
          <a:p>
            <a:r>
              <a:rPr lang="en-US"/>
              <a:t> </a:t>
            </a:r>
          </a:p>
          <a:p>
            <a:r>
              <a:rPr lang="en-US" sz="2800"/>
              <a:t>You’re prepping to meet with a family who you know to historically disengage from clinical services and has not followed through with professionals’ recommendation.  </a:t>
            </a:r>
          </a:p>
          <a:p>
            <a:endParaRPr lang="en-US" sz="2800"/>
          </a:p>
          <a:p>
            <a:endParaRPr lang="en-US" sz="2800"/>
          </a:p>
          <a:p>
            <a:r>
              <a:rPr lang="en-US" sz="2800"/>
              <a:t>Thoughts?</a:t>
            </a:r>
          </a:p>
          <a:p>
            <a:endParaRPr lang="en-US" sz="2400"/>
          </a:p>
          <a:p>
            <a:endParaRPr lang="en-US" sz="2400"/>
          </a:p>
          <a:p>
            <a:endParaRPr lang="en-US" sz="2400"/>
          </a:p>
          <a:p>
            <a:endParaRPr lang="en-US" sz="2400"/>
          </a:p>
          <a:p>
            <a:endParaRPr lang="en-US" sz="2400"/>
          </a:p>
        </p:txBody>
      </p:sp>
      <p:cxnSp>
        <p:nvCxnSpPr>
          <p:cNvPr id="6" name="Straight Arrow Connector 5">
            <a:extLst>
              <a:ext uri="{FF2B5EF4-FFF2-40B4-BE49-F238E27FC236}">
                <a16:creationId xmlns:a16="http://schemas.microsoft.com/office/drawing/2014/main" id="{E7C20CF3-1837-6B83-52AA-3426408A560E}"/>
              </a:ext>
            </a:extLst>
          </p:cNvPr>
          <p:cNvCxnSpPr>
            <a:cxnSpLocks/>
          </p:cNvCxnSpPr>
          <p:nvPr/>
        </p:nvCxnSpPr>
        <p:spPr>
          <a:xfrm flipH="1">
            <a:off x="2734322" y="3772453"/>
            <a:ext cx="1313557" cy="145334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6838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1B8C-E69B-7660-2548-055BEB907D91}"/>
              </a:ext>
            </a:extLst>
          </p:cNvPr>
          <p:cNvSpPr>
            <a:spLocks noGrp="1"/>
          </p:cNvSpPr>
          <p:nvPr>
            <p:ph type="title"/>
          </p:nvPr>
        </p:nvSpPr>
        <p:spPr/>
        <p:txBody>
          <a:bodyPr/>
          <a:lstStyle/>
          <a:p>
            <a:r>
              <a:rPr lang="en-US"/>
              <a:t>Walk with us on this. . .</a:t>
            </a:r>
          </a:p>
        </p:txBody>
      </p:sp>
      <p:sp>
        <p:nvSpPr>
          <p:cNvPr id="4" name="TextBox 3">
            <a:extLst>
              <a:ext uri="{FF2B5EF4-FFF2-40B4-BE49-F238E27FC236}">
                <a16:creationId xmlns:a16="http://schemas.microsoft.com/office/drawing/2014/main" id="{9E2876DC-2C46-AAE3-FE11-38340CD3DC91}"/>
              </a:ext>
            </a:extLst>
          </p:cNvPr>
          <p:cNvSpPr txBox="1"/>
          <p:nvPr/>
        </p:nvSpPr>
        <p:spPr>
          <a:xfrm>
            <a:off x="458694" y="1933762"/>
            <a:ext cx="9683201" cy="3539430"/>
          </a:xfrm>
          <a:prstGeom prst="rect">
            <a:avLst/>
          </a:prstGeom>
          <a:noFill/>
        </p:spPr>
        <p:txBody>
          <a:bodyPr wrap="square">
            <a:spAutoFit/>
          </a:bodyPr>
          <a:lstStyle/>
          <a:p>
            <a:r>
              <a:rPr lang="en-US" sz="2800"/>
              <a:t> You’re prepping to meet with a family who you know to historically disengage from clinical services and has not followed through with professionals’ recommendation          </a:t>
            </a:r>
          </a:p>
          <a:p>
            <a:endParaRPr lang="en-US" sz="2800"/>
          </a:p>
          <a:p>
            <a:endParaRPr lang="en-US" sz="2800"/>
          </a:p>
          <a:p>
            <a:r>
              <a:rPr lang="en-US" sz="2800"/>
              <a:t>Feelings? </a:t>
            </a:r>
          </a:p>
          <a:p>
            <a:endParaRPr lang="en-US" sz="2800"/>
          </a:p>
          <a:p>
            <a:endParaRPr lang="en-US" sz="2800"/>
          </a:p>
        </p:txBody>
      </p:sp>
      <p:cxnSp>
        <p:nvCxnSpPr>
          <p:cNvPr id="8" name="Straight Arrow Connector 7">
            <a:extLst>
              <a:ext uri="{FF2B5EF4-FFF2-40B4-BE49-F238E27FC236}">
                <a16:creationId xmlns:a16="http://schemas.microsoft.com/office/drawing/2014/main" id="{7954944D-E121-0D28-715D-CBE632DA7F0C}"/>
              </a:ext>
            </a:extLst>
          </p:cNvPr>
          <p:cNvCxnSpPr>
            <a:cxnSpLocks/>
          </p:cNvCxnSpPr>
          <p:nvPr/>
        </p:nvCxnSpPr>
        <p:spPr>
          <a:xfrm rot="5400000">
            <a:off x="3245346" y="3943173"/>
            <a:ext cx="914400" cy="9144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59532C9-005B-EA27-58AB-CD6F1F3D937E}"/>
              </a:ext>
            </a:extLst>
          </p:cNvPr>
          <p:cNvCxnSpPr>
            <a:cxnSpLocks/>
          </p:cNvCxnSpPr>
          <p:nvPr/>
        </p:nvCxnSpPr>
        <p:spPr>
          <a:xfrm rot="5400000" flipH="1">
            <a:off x="4188483" y="4012091"/>
            <a:ext cx="949910" cy="8120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95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AD84-372A-0887-D4CD-0FB4784772DB}"/>
              </a:ext>
            </a:extLst>
          </p:cNvPr>
          <p:cNvSpPr>
            <a:spLocks noGrp="1"/>
          </p:cNvSpPr>
          <p:nvPr>
            <p:ph type="title"/>
          </p:nvPr>
        </p:nvSpPr>
        <p:spPr/>
        <p:txBody>
          <a:bodyPr/>
          <a:lstStyle/>
          <a:p>
            <a:r>
              <a:rPr lang="en-US"/>
              <a:t>Walk with us on this. . .</a:t>
            </a:r>
          </a:p>
        </p:txBody>
      </p:sp>
      <p:sp>
        <p:nvSpPr>
          <p:cNvPr id="4" name="TextBox 3">
            <a:extLst>
              <a:ext uri="{FF2B5EF4-FFF2-40B4-BE49-F238E27FC236}">
                <a16:creationId xmlns:a16="http://schemas.microsoft.com/office/drawing/2014/main" id="{66577145-89C7-7864-4EF0-8F92119ED20E}"/>
              </a:ext>
            </a:extLst>
          </p:cNvPr>
          <p:cNvSpPr txBox="1"/>
          <p:nvPr/>
        </p:nvSpPr>
        <p:spPr>
          <a:xfrm>
            <a:off x="551817" y="1814783"/>
            <a:ext cx="9121572" cy="3108543"/>
          </a:xfrm>
          <a:prstGeom prst="rect">
            <a:avLst/>
          </a:prstGeom>
          <a:noFill/>
        </p:spPr>
        <p:txBody>
          <a:bodyPr wrap="square">
            <a:spAutoFit/>
          </a:bodyPr>
          <a:lstStyle/>
          <a:p>
            <a:r>
              <a:rPr lang="en-US" sz="2800"/>
              <a:t>You’re prepping to meet with a family who you know to historically disengage from clinical services and has not followed through with professionals’ recommendation.  </a:t>
            </a:r>
          </a:p>
          <a:p>
            <a:endParaRPr lang="en-US" sz="2800"/>
          </a:p>
          <a:p>
            <a:r>
              <a:rPr lang="en-US" sz="2800"/>
              <a:t>                                                    Behaviors?</a:t>
            </a:r>
          </a:p>
          <a:p>
            <a:endParaRPr lang="en-US" sz="2800"/>
          </a:p>
        </p:txBody>
      </p:sp>
      <p:cxnSp>
        <p:nvCxnSpPr>
          <p:cNvPr id="6" name="Straight Arrow Connector 5">
            <a:extLst>
              <a:ext uri="{FF2B5EF4-FFF2-40B4-BE49-F238E27FC236}">
                <a16:creationId xmlns:a16="http://schemas.microsoft.com/office/drawing/2014/main" id="{82811926-AC99-FE1E-BBC7-A4443B66D3A1}"/>
              </a:ext>
            </a:extLst>
          </p:cNvPr>
          <p:cNvCxnSpPr>
            <a:cxnSpLocks/>
          </p:cNvCxnSpPr>
          <p:nvPr/>
        </p:nvCxnSpPr>
        <p:spPr>
          <a:xfrm flipV="1">
            <a:off x="3123069" y="3711077"/>
            <a:ext cx="914400" cy="91440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EBD13CB6-9975-6060-97D0-CB57B2D1B93B}"/>
              </a:ext>
            </a:extLst>
          </p:cNvPr>
          <p:cNvCxnSpPr>
            <a:cxnSpLocks/>
          </p:cNvCxnSpPr>
          <p:nvPr/>
        </p:nvCxnSpPr>
        <p:spPr>
          <a:xfrm>
            <a:off x="4118771" y="3711289"/>
            <a:ext cx="897112" cy="9143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2B6D4AD-BC5D-F867-6489-BD79B0E7D983}"/>
              </a:ext>
            </a:extLst>
          </p:cNvPr>
          <p:cNvCxnSpPr>
            <a:cxnSpLocks/>
          </p:cNvCxnSpPr>
          <p:nvPr/>
        </p:nvCxnSpPr>
        <p:spPr>
          <a:xfrm>
            <a:off x="3123069" y="4691612"/>
            <a:ext cx="179422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30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98CB40-B563-A24C-D524-956F8E5E5B6E}"/>
              </a:ext>
            </a:extLst>
          </p:cNvPr>
          <p:cNvSpPr>
            <a:spLocks noGrp="1"/>
          </p:cNvSpPr>
          <p:nvPr>
            <p:ph type="ctrTitle"/>
          </p:nvPr>
        </p:nvSpPr>
        <p:spPr>
          <a:xfrm>
            <a:off x="5357369" y="1126904"/>
            <a:ext cx="5928358" cy="1645920"/>
          </a:xfrm>
        </p:spPr>
        <p:txBody>
          <a:bodyPr vert="horz" lIns="274320" tIns="182880" rIns="274320" bIns="182880" rtlCol="0" anchor="ctr" anchorCtr="1">
            <a:normAutofit/>
          </a:bodyPr>
          <a:lstStyle/>
          <a:p>
            <a:r>
              <a:rPr lang="en-US" sz="2900"/>
              <a:t>HOW WOULD YOU REACT IF YOU WERE TOLD YOUR CHILD EXHIBITED A PSB?</a:t>
            </a:r>
          </a:p>
        </p:txBody>
      </p:sp>
      <p:sp>
        <p:nvSpPr>
          <p:cNvPr id="9" name="Subtitle 8">
            <a:extLst>
              <a:ext uri="{FF2B5EF4-FFF2-40B4-BE49-F238E27FC236}">
                <a16:creationId xmlns:a16="http://schemas.microsoft.com/office/drawing/2014/main" id="{88CC666F-22A1-C30F-986F-219BC0D42F37}"/>
              </a:ext>
            </a:extLst>
          </p:cNvPr>
          <p:cNvSpPr>
            <a:spLocks noGrp="1"/>
          </p:cNvSpPr>
          <p:nvPr>
            <p:ph type="subTitle" idx="1"/>
          </p:nvPr>
        </p:nvSpPr>
        <p:spPr>
          <a:xfrm>
            <a:off x="5458969" y="4352544"/>
            <a:ext cx="5928358" cy="1239894"/>
          </a:xfrm>
        </p:spPr>
        <p:txBody>
          <a:bodyPr vert="horz" lIns="91440" tIns="45720" rIns="91440" bIns="45720" rtlCol="0">
            <a:normAutofit fontScale="92500"/>
          </a:bodyPr>
          <a:lstStyle/>
          <a:p>
            <a:r>
              <a:rPr lang="en-US"/>
              <a:t>Think about what possible overlapping thoughts, feelings and behaviors the caretaker might present with that are similar to the therapist</a:t>
            </a:r>
          </a:p>
        </p:txBody>
      </p:sp>
      <p:pic>
        <p:nvPicPr>
          <p:cNvPr id="11" name="Picture 10">
            <a:extLst>
              <a:ext uri="{FF2B5EF4-FFF2-40B4-BE49-F238E27FC236}">
                <a16:creationId xmlns:a16="http://schemas.microsoft.com/office/drawing/2014/main" id="{C3B0A8C5-4F08-4024-F460-6F1B9BB421D5}"/>
              </a:ext>
            </a:extLst>
          </p:cNvPr>
          <p:cNvPicPr>
            <a:picLocks noChangeAspect="1"/>
          </p:cNvPicPr>
          <p:nvPr/>
        </p:nvPicPr>
        <p:blipFill rotWithShape="1">
          <a:blip r:embed="rId3"/>
          <a:srcRect l="29183" r="36884"/>
          <a:stretch/>
        </p:blipFill>
        <p:spPr>
          <a:xfrm>
            <a:off x="20" y="10"/>
            <a:ext cx="4654277" cy="6857990"/>
          </a:xfrm>
          <a:prstGeom prst="rect">
            <a:avLst/>
          </a:prstGeom>
        </p:spPr>
      </p:pic>
    </p:spTree>
    <p:extLst>
      <p:ext uri="{BB962C8B-B14F-4D97-AF65-F5344CB8AC3E}">
        <p14:creationId xmlns:p14="http://schemas.microsoft.com/office/powerpoint/2010/main" val="221972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11" name="TextBox 2">
            <a:extLst>
              <a:ext uri="{FF2B5EF4-FFF2-40B4-BE49-F238E27FC236}">
                <a16:creationId xmlns:a16="http://schemas.microsoft.com/office/drawing/2014/main" id="{1521F95D-2CE2-5B5A-D67B-324C06F0C0B7}"/>
              </a:ext>
            </a:extLst>
          </p:cNvPr>
          <p:cNvGraphicFramePr/>
          <p:nvPr>
            <p:extLst>
              <p:ext uri="{D42A27DB-BD31-4B8C-83A1-F6EECF244321}">
                <p14:modId xmlns:p14="http://schemas.microsoft.com/office/powerpoint/2010/main" val="218083807"/>
              </p:ext>
            </p:extLst>
          </p:nvPr>
        </p:nvGraphicFramePr>
        <p:xfrm>
          <a:off x="2832131" y="930833"/>
          <a:ext cx="6523033"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itle 28">
            <a:extLst>
              <a:ext uri="{FF2B5EF4-FFF2-40B4-BE49-F238E27FC236}">
                <a16:creationId xmlns:a16="http://schemas.microsoft.com/office/drawing/2014/main" id="{28C38688-FCE5-9B11-8C41-3C19DF6B2FE9}"/>
              </a:ext>
            </a:extLst>
          </p:cNvPr>
          <p:cNvSpPr>
            <a:spLocks noGrp="1"/>
          </p:cNvSpPr>
          <p:nvPr>
            <p:ph type="title"/>
          </p:nvPr>
        </p:nvSpPr>
        <p:spPr>
          <a:xfrm rot="5400000">
            <a:off x="10574114" y="-43340"/>
            <a:ext cx="9603275" cy="1049235"/>
          </a:xfrm>
        </p:spPr>
        <p:txBody>
          <a:bodyPr/>
          <a:lstStyle/>
          <a:p>
            <a:endParaRPr lang="en-US"/>
          </a:p>
        </p:txBody>
      </p:sp>
      <p:sp>
        <p:nvSpPr>
          <p:cNvPr id="27" name="Content Placeholder 26">
            <a:extLst>
              <a:ext uri="{FF2B5EF4-FFF2-40B4-BE49-F238E27FC236}">
                <a16:creationId xmlns:a16="http://schemas.microsoft.com/office/drawing/2014/main" id="{F520EB32-A62E-D356-5E60-06F0353CBE99}"/>
              </a:ext>
            </a:extLst>
          </p:cNvPr>
          <p:cNvSpPr>
            <a:spLocks noGrp="1"/>
          </p:cNvSpPr>
          <p:nvPr>
            <p:ph idx="4294967295"/>
          </p:nvPr>
        </p:nvSpPr>
        <p:spPr>
          <a:xfrm>
            <a:off x="204281" y="186819"/>
            <a:ext cx="3294063" cy="4437062"/>
          </a:xfrm>
        </p:spPr>
        <p:txBody>
          <a:bodyPr vert="horz" lIns="91440" tIns="45720" rIns="91440" bIns="45720" rtlCol="0" anchor="t">
            <a:normAutofit/>
          </a:bodyPr>
          <a:lstStyle/>
          <a:p>
            <a:pPr>
              <a:lnSpc>
                <a:spcPct val="100000"/>
              </a:lnSpc>
            </a:pPr>
            <a:endParaRPr lang="en-US" sz="2400" dirty="0"/>
          </a:p>
          <a:p>
            <a:pPr>
              <a:lnSpc>
                <a:spcPct val="100000"/>
              </a:lnSpc>
            </a:pPr>
            <a:r>
              <a:rPr lang="en-US" sz="2400" u="sng" dirty="0"/>
              <a:t>INTERNAL BARRIERS</a:t>
            </a:r>
          </a:p>
          <a:p>
            <a:pPr>
              <a:lnSpc>
                <a:spcPct val="100000"/>
              </a:lnSpc>
            </a:pPr>
            <a:endParaRPr lang="en-US" dirty="0"/>
          </a:p>
          <a:p>
            <a:pPr>
              <a:lnSpc>
                <a:spcPct val="100000"/>
              </a:lnSpc>
            </a:pPr>
            <a:r>
              <a:rPr lang="en-US" dirty="0"/>
              <a:t>IMPACT ON CAREGIVERS</a:t>
            </a:r>
          </a:p>
          <a:p>
            <a:pPr>
              <a:lnSpc>
                <a:spcPct val="100000"/>
              </a:lnSpc>
            </a:pPr>
            <a:r>
              <a:rPr lang="en-US" dirty="0"/>
              <a:t>WHEN THEY FIND OUT ABOUT THEIR CHILD’S SBP, IT CAN CREATE INTERNAL BARRIERS FOR THEM TO ENGAGE IN THEIR CHILD'S TREATMENT</a:t>
            </a:r>
          </a:p>
        </p:txBody>
      </p:sp>
      <p:sp>
        <p:nvSpPr>
          <p:cNvPr id="2" name="TextBox 1">
            <a:extLst>
              <a:ext uri="{FF2B5EF4-FFF2-40B4-BE49-F238E27FC236}">
                <a16:creationId xmlns:a16="http://schemas.microsoft.com/office/drawing/2014/main" id="{2F948E47-D647-EFF4-2228-BFE1CC2E2495}"/>
              </a:ext>
            </a:extLst>
          </p:cNvPr>
          <p:cNvSpPr txBox="1"/>
          <p:nvPr/>
        </p:nvSpPr>
        <p:spPr>
          <a:xfrm>
            <a:off x="5638800" y="2971800"/>
            <a:ext cx="914400" cy="914400"/>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7A9DA2B0-4C3B-56B1-1B1B-6180D3676CC3}"/>
              </a:ext>
            </a:extLst>
          </p:cNvPr>
          <p:cNvSpPr txBox="1"/>
          <p:nvPr/>
        </p:nvSpPr>
        <p:spPr>
          <a:xfrm>
            <a:off x="5458326" y="1052845"/>
            <a:ext cx="1447800" cy="646331"/>
          </a:xfrm>
          <a:prstGeom prst="rect">
            <a:avLst/>
          </a:prstGeom>
          <a:noFill/>
        </p:spPr>
        <p:txBody>
          <a:bodyPr wrap="square" rtlCol="0">
            <a:spAutoFit/>
          </a:bodyPr>
          <a:lstStyle/>
          <a:p>
            <a:r>
              <a:rPr lang="en-US">
                <a:solidFill>
                  <a:schemeClr val="bg1"/>
                </a:solidFill>
              </a:rPr>
              <a:t>Shock &amp; disbelief</a:t>
            </a:r>
          </a:p>
        </p:txBody>
      </p:sp>
    </p:spTree>
    <p:extLst>
      <p:ext uri="{BB962C8B-B14F-4D97-AF65-F5344CB8AC3E}">
        <p14:creationId xmlns:p14="http://schemas.microsoft.com/office/powerpoint/2010/main" val="54647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E68D50-7825-1F51-49A9-405D948733E1}"/>
              </a:ext>
            </a:extLst>
          </p:cNvPr>
          <p:cNvSpPr>
            <a:spLocks noGrp="1"/>
          </p:cNvSpPr>
          <p:nvPr>
            <p:ph type="title"/>
          </p:nvPr>
        </p:nvSpPr>
        <p:spPr>
          <a:xfrm>
            <a:off x="706298" y="639763"/>
            <a:ext cx="3997693" cy="5492750"/>
          </a:xfrm>
        </p:spPr>
        <p:txBody>
          <a:bodyPr>
            <a:normAutofit/>
          </a:bodyPr>
          <a:lstStyle/>
          <a:p>
            <a:r>
              <a:rPr lang="en-US" sz="2800">
                <a:solidFill>
                  <a:srgbClr val="FFFFFF"/>
                </a:solidFill>
              </a:rPr>
              <a:t>Challenges When Engaging Families in Mental Health Service</a:t>
            </a:r>
          </a:p>
        </p:txBody>
      </p:sp>
      <p:graphicFrame>
        <p:nvGraphicFramePr>
          <p:cNvPr id="19" name="Content Placeholder 4">
            <a:extLst>
              <a:ext uri="{FF2B5EF4-FFF2-40B4-BE49-F238E27FC236}">
                <a16:creationId xmlns:a16="http://schemas.microsoft.com/office/drawing/2014/main" id="{904E40FD-192E-9767-C017-6B25D9492DA0}"/>
              </a:ext>
            </a:extLst>
          </p:cNvPr>
          <p:cNvGraphicFramePr>
            <a:graphicFrameLocks noGrp="1"/>
          </p:cNvGraphicFramePr>
          <p:nvPr>
            <p:ph idx="1"/>
            <p:extLst>
              <p:ext uri="{D42A27DB-BD31-4B8C-83A1-F6EECF244321}">
                <p14:modId xmlns:p14="http://schemas.microsoft.com/office/powerpoint/2010/main" val="4026647282"/>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13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961E75-C42B-A072-4702-A0AD81E45CEB}"/>
              </a:ext>
            </a:extLst>
          </p:cNvPr>
          <p:cNvSpPr txBox="1"/>
          <p:nvPr/>
        </p:nvSpPr>
        <p:spPr>
          <a:xfrm>
            <a:off x="6273458" y="832495"/>
            <a:ext cx="4798141" cy="3869205"/>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5400" spc="-120">
                <a:solidFill>
                  <a:srgbClr val="FFFFFF"/>
                </a:solidFill>
                <a:latin typeface="+mj-lt"/>
                <a:ea typeface="+mj-ea"/>
                <a:cs typeface="+mj-cs"/>
              </a:rPr>
              <a:t>EXTERNAL ENGAGEMENT CHALLENGES</a:t>
            </a:r>
          </a:p>
        </p:txBody>
      </p:sp>
      <p:pic>
        <p:nvPicPr>
          <p:cNvPr id="3076" name="Picture 4" descr="The Black Arts Movement's Revolution in the South | The Nation">
            <a:extLst>
              <a:ext uri="{FF2B5EF4-FFF2-40B4-BE49-F238E27FC236}">
                <a16:creationId xmlns:a16="http://schemas.microsoft.com/office/drawing/2014/main" id="{1DBD6133-E670-AC25-E637-536ADEE3BF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1714679"/>
            <a:ext cx="5462001" cy="343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0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56" name="Rectangle 205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57" name="Picture 206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58" name="Straight Connector 206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60" name="Straight Connector 2064">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62" name="Rectangle 2066">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8">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a:extLst>
              <a:ext uri="{FF2B5EF4-FFF2-40B4-BE49-F238E27FC236}">
                <a16:creationId xmlns:a16="http://schemas.microsoft.com/office/drawing/2014/main" id="{686B4833-B194-0950-99C9-B21A7F92C385}"/>
              </a:ext>
            </a:extLst>
          </p:cNvPr>
          <p:cNvSpPr>
            <a:spLocks noGrp="1"/>
          </p:cNvSpPr>
          <p:nvPr>
            <p:ph type="title"/>
          </p:nvPr>
        </p:nvSpPr>
        <p:spPr>
          <a:xfrm>
            <a:off x="7555992" y="707475"/>
            <a:ext cx="3157577" cy="1312001"/>
          </a:xfrm>
        </p:spPr>
        <p:txBody>
          <a:bodyPr vert="horz" lIns="91440" tIns="45720" rIns="91440" bIns="45720" rtlCol="0" anchor="t">
            <a:normAutofit/>
          </a:bodyPr>
          <a:lstStyle/>
          <a:p>
            <a:r>
              <a:rPr lang="en-US" sz="2200"/>
              <a:t>Are the basic needs of the family being met?</a:t>
            </a:r>
          </a:p>
        </p:txBody>
      </p:sp>
      <p:cxnSp>
        <p:nvCxnSpPr>
          <p:cNvPr id="2066" name="Straight Connector 2070">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068"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a:p>
        </p:txBody>
      </p:sp>
      <p:pic>
        <p:nvPicPr>
          <p:cNvPr id="2054" name="Picture 6" descr="Maslow's hierarchy of needs, scalable vector illustration Maslow's hierarchy of needs, a scalable vector illustration on white background maslow hierarchy stock illustrations">
            <a:extLst>
              <a:ext uri="{FF2B5EF4-FFF2-40B4-BE49-F238E27FC236}">
                <a16:creationId xmlns:a16="http://schemas.microsoft.com/office/drawing/2014/main" id="{84D5516F-55E8-A2A7-4E14-568DA5D77F2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5228" y="1859943"/>
            <a:ext cx="5761020" cy="407592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E215FDD9-F3A3-84B6-6AD2-4E98A65B4576}"/>
              </a:ext>
            </a:extLst>
          </p:cNvPr>
          <p:cNvSpPr>
            <a:spLocks noGrp="1"/>
          </p:cNvSpPr>
          <p:nvPr>
            <p:ph type="body" sz="half" idx="2"/>
          </p:nvPr>
        </p:nvSpPr>
        <p:spPr>
          <a:xfrm>
            <a:off x="14065774" y="2273608"/>
            <a:ext cx="249977" cy="3940925"/>
          </a:xfrm>
        </p:spPr>
        <p:txBody>
          <a:bodyPr vert="horz" lIns="91440" tIns="45720" rIns="91440" bIns="45720" rtlCol="0" anchor="t">
            <a:normAutofit/>
          </a:bodyPr>
          <a:lstStyle/>
          <a:p>
            <a:pPr indent="-228600">
              <a:buFont typeface="Arial" panose="020B0604020202020204" pitchFamily="34" charset="0"/>
              <a:buChar char="•"/>
            </a:pPr>
            <a:endParaRPr lang="en-US"/>
          </a:p>
        </p:txBody>
      </p:sp>
    </p:spTree>
    <p:extLst>
      <p:ext uri="{BB962C8B-B14F-4D97-AF65-F5344CB8AC3E}">
        <p14:creationId xmlns:p14="http://schemas.microsoft.com/office/powerpoint/2010/main" val="78681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aby crawling outline">
            <a:extLst>
              <a:ext uri="{FF2B5EF4-FFF2-40B4-BE49-F238E27FC236}">
                <a16:creationId xmlns:a16="http://schemas.microsoft.com/office/drawing/2014/main" id="{E1A6819D-2F76-F082-B18F-C459338648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7900" y="2514600"/>
            <a:ext cx="914400" cy="914400"/>
          </a:xfrm>
          <a:prstGeom prst="rect">
            <a:avLst/>
          </a:prstGeom>
        </p:spPr>
      </p:pic>
      <p:pic>
        <p:nvPicPr>
          <p:cNvPr id="7" name="Graphic 6" descr="Car outline">
            <a:extLst>
              <a:ext uri="{FF2B5EF4-FFF2-40B4-BE49-F238E27FC236}">
                <a16:creationId xmlns:a16="http://schemas.microsoft.com/office/drawing/2014/main" id="{A845E38F-D37E-4F38-B3B3-5368B643E8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3048" y="2514600"/>
            <a:ext cx="914400" cy="914400"/>
          </a:xfrm>
          <a:prstGeom prst="rect">
            <a:avLst/>
          </a:prstGeom>
        </p:spPr>
      </p:pic>
      <p:pic>
        <p:nvPicPr>
          <p:cNvPr id="11" name="Graphic 10" descr="Woman with kid with solid fill">
            <a:extLst>
              <a:ext uri="{FF2B5EF4-FFF2-40B4-BE49-F238E27FC236}">
                <a16:creationId xmlns:a16="http://schemas.microsoft.com/office/drawing/2014/main" id="{A88C32E7-41C3-7641-A29F-7C690CF937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55139" y="3867392"/>
            <a:ext cx="914400" cy="914400"/>
          </a:xfrm>
          <a:prstGeom prst="rect">
            <a:avLst/>
          </a:prstGeom>
        </p:spPr>
      </p:pic>
      <p:pic>
        <p:nvPicPr>
          <p:cNvPr id="13" name="Graphic 12" descr="Online meeting with solid fill">
            <a:extLst>
              <a:ext uri="{FF2B5EF4-FFF2-40B4-BE49-F238E27FC236}">
                <a16:creationId xmlns:a16="http://schemas.microsoft.com/office/drawing/2014/main" id="{2D85E902-FC58-3FC5-1CC8-C38B2BCF1E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85848" y="4215757"/>
            <a:ext cx="914400" cy="914400"/>
          </a:xfrm>
          <a:prstGeom prst="rect">
            <a:avLst/>
          </a:prstGeom>
        </p:spPr>
      </p:pic>
      <p:pic>
        <p:nvPicPr>
          <p:cNvPr id="17" name="Graphic 16" descr="Dollar with solid fill">
            <a:extLst>
              <a:ext uri="{FF2B5EF4-FFF2-40B4-BE49-F238E27FC236}">
                <a16:creationId xmlns:a16="http://schemas.microsoft.com/office/drawing/2014/main" id="{2ADC4C59-3D84-3178-0B59-E7524DA639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00926" y="3867392"/>
            <a:ext cx="914400" cy="914400"/>
          </a:xfrm>
          <a:prstGeom prst="rect">
            <a:avLst/>
          </a:prstGeom>
        </p:spPr>
      </p:pic>
      <p:sp>
        <p:nvSpPr>
          <p:cNvPr id="20" name="Title 19">
            <a:extLst>
              <a:ext uri="{FF2B5EF4-FFF2-40B4-BE49-F238E27FC236}">
                <a16:creationId xmlns:a16="http://schemas.microsoft.com/office/drawing/2014/main" id="{FAAF6020-7911-DD64-40EE-C4DA10D9B160}"/>
              </a:ext>
            </a:extLst>
          </p:cNvPr>
          <p:cNvSpPr>
            <a:spLocks noGrp="1"/>
          </p:cNvSpPr>
          <p:nvPr>
            <p:ph type="title"/>
          </p:nvPr>
        </p:nvSpPr>
        <p:spPr/>
        <p:txBody>
          <a:bodyPr/>
          <a:lstStyle/>
          <a:p>
            <a:r>
              <a:rPr lang="en-US"/>
              <a:t>EXTERNAL Engagement Challenges</a:t>
            </a:r>
          </a:p>
        </p:txBody>
      </p:sp>
      <p:graphicFrame>
        <p:nvGraphicFramePr>
          <p:cNvPr id="29" name="Content Placeholder 20">
            <a:extLst>
              <a:ext uri="{FF2B5EF4-FFF2-40B4-BE49-F238E27FC236}">
                <a16:creationId xmlns:a16="http://schemas.microsoft.com/office/drawing/2014/main" id="{6AD2F11F-387B-EB6B-4E37-D78E02CA4681}"/>
              </a:ext>
            </a:extLst>
          </p:cNvPr>
          <p:cNvGraphicFramePr>
            <a:graphicFrameLocks noGrp="1"/>
          </p:cNvGraphicFramePr>
          <p:nvPr>
            <p:ph idx="1"/>
            <p:extLst>
              <p:ext uri="{D42A27DB-BD31-4B8C-83A1-F6EECF244321}">
                <p14:modId xmlns:p14="http://schemas.microsoft.com/office/powerpoint/2010/main" val="4213811245"/>
              </p:ext>
            </p:extLst>
          </p:nvPr>
        </p:nvGraphicFramePr>
        <p:xfrm>
          <a:off x="2320326" y="1884093"/>
          <a:ext cx="9603275" cy="34506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3" name="Graphic 22" descr="Car outline">
            <a:extLst>
              <a:ext uri="{FF2B5EF4-FFF2-40B4-BE49-F238E27FC236}">
                <a16:creationId xmlns:a16="http://schemas.microsoft.com/office/drawing/2014/main" id="{9C362CD8-7A36-8408-ABFF-8CDBD1AFD1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91483" y="2017671"/>
            <a:ext cx="914400" cy="914400"/>
          </a:xfrm>
          <a:prstGeom prst="rect">
            <a:avLst/>
          </a:prstGeom>
        </p:spPr>
      </p:pic>
      <p:pic>
        <p:nvPicPr>
          <p:cNvPr id="25" name="Graphic 24" descr="Bus with solid fill">
            <a:extLst>
              <a:ext uri="{FF2B5EF4-FFF2-40B4-BE49-F238E27FC236}">
                <a16:creationId xmlns:a16="http://schemas.microsoft.com/office/drawing/2014/main" id="{74A28196-8DDE-E4E9-527A-6833DD3C9C6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322304" y="2017671"/>
            <a:ext cx="914400" cy="914400"/>
          </a:xfrm>
          <a:prstGeom prst="rect">
            <a:avLst/>
          </a:prstGeom>
        </p:spPr>
      </p:pic>
      <p:pic>
        <p:nvPicPr>
          <p:cNvPr id="27" name="Graphic 26" descr="Alarm Ringing with solid fill">
            <a:extLst>
              <a:ext uri="{FF2B5EF4-FFF2-40B4-BE49-F238E27FC236}">
                <a16:creationId xmlns:a16="http://schemas.microsoft.com/office/drawing/2014/main" id="{AF808BC1-0BCF-81C5-7B6F-8817F25CDAC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434881" y="1958734"/>
            <a:ext cx="778736" cy="914400"/>
          </a:xfrm>
          <a:prstGeom prst="rect">
            <a:avLst/>
          </a:prstGeom>
        </p:spPr>
      </p:pic>
      <p:pic>
        <p:nvPicPr>
          <p:cNvPr id="4" name="Graphic 3" descr="Dollar with solid fill">
            <a:extLst>
              <a:ext uri="{FF2B5EF4-FFF2-40B4-BE49-F238E27FC236}">
                <a16:creationId xmlns:a16="http://schemas.microsoft.com/office/drawing/2014/main" id="{BA93BF2A-2F31-6955-2912-A48CB4272D6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44644" y="2348345"/>
            <a:ext cx="914400" cy="914400"/>
          </a:xfrm>
          <a:prstGeom prst="rect">
            <a:avLst/>
          </a:prstGeom>
        </p:spPr>
      </p:pic>
      <p:pic>
        <p:nvPicPr>
          <p:cNvPr id="8" name="Graphic 7" descr="Baby crawling with solid fill">
            <a:extLst>
              <a:ext uri="{FF2B5EF4-FFF2-40B4-BE49-F238E27FC236}">
                <a16:creationId xmlns:a16="http://schemas.microsoft.com/office/drawing/2014/main" id="{4810218D-842A-A8B9-84AF-D167368F957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551302" y="2695000"/>
            <a:ext cx="914400" cy="914400"/>
          </a:xfrm>
          <a:prstGeom prst="rect">
            <a:avLst/>
          </a:prstGeom>
        </p:spPr>
      </p:pic>
    </p:spTree>
    <p:extLst>
      <p:ext uri="{BB962C8B-B14F-4D97-AF65-F5344CB8AC3E}">
        <p14:creationId xmlns:p14="http://schemas.microsoft.com/office/powerpoint/2010/main" val="360414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3A62-00EA-7A88-7D52-8BE9BE84F1F9}"/>
              </a:ext>
            </a:extLst>
          </p:cNvPr>
          <p:cNvSpPr>
            <a:spLocks noGrp="1"/>
          </p:cNvSpPr>
          <p:nvPr>
            <p:ph type="title"/>
          </p:nvPr>
        </p:nvSpPr>
        <p:spPr/>
        <p:txBody>
          <a:bodyPr/>
          <a:lstStyle/>
          <a:p>
            <a:r>
              <a:rPr lang="en-US"/>
              <a:t>SPB Specific</a:t>
            </a:r>
          </a:p>
        </p:txBody>
      </p:sp>
      <p:sp>
        <p:nvSpPr>
          <p:cNvPr id="3" name="Content Placeholder 2">
            <a:extLst>
              <a:ext uri="{FF2B5EF4-FFF2-40B4-BE49-F238E27FC236}">
                <a16:creationId xmlns:a16="http://schemas.microsoft.com/office/drawing/2014/main" id="{5633AC95-DC70-64CE-E712-ABE6E6E35EAD}"/>
              </a:ext>
            </a:extLst>
          </p:cNvPr>
          <p:cNvSpPr>
            <a:spLocks noGrp="1"/>
          </p:cNvSpPr>
          <p:nvPr>
            <p:ph sz="half" idx="1"/>
          </p:nvPr>
        </p:nvSpPr>
        <p:spPr/>
        <p:txBody>
          <a:bodyPr>
            <a:normAutofit fontScale="85000" lnSpcReduction="10000"/>
          </a:bodyPr>
          <a:lstStyle/>
          <a:p>
            <a:r>
              <a:rPr lang="en-US" sz="2800"/>
              <a:t> Four studies to date have evaluated factors that impact engagement specifically for youth with Problematic Sexual Behavior </a:t>
            </a:r>
          </a:p>
          <a:p>
            <a:endParaRPr lang="en-US"/>
          </a:p>
          <a:p>
            <a:endParaRPr lang="en-US"/>
          </a:p>
          <a:p>
            <a:endParaRPr lang="en-US"/>
          </a:p>
        </p:txBody>
      </p:sp>
      <p:sp>
        <p:nvSpPr>
          <p:cNvPr id="4" name="Content Placeholder 3">
            <a:extLst>
              <a:ext uri="{FF2B5EF4-FFF2-40B4-BE49-F238E27FC236}">
                <a16:creationId xmlns:a16="http://schemas.microsoft.com/office/drawing/2014/main" id="{FC29CFC3-742F-BFD8-7D89-F037FEEBEBA0}"/>
              </a:ext>
            </a:extLst>
          </p:cNvPr>
          <p:cNvSpPr>
            <a:spLocks noGrp="1"/>
          </p:cNvSpPr>
          <p:nvPr>
            <p:ph sz="half" idx="2"/>
          </p:nvPr>
        </p:nvSpPr>
        <p:spPr/>
        <p:txBody>
          <a:bodyPr vert="horz" lIns="91440" tIns="45720" rIns="91440" bIns="45720" rtlCol="0" anchor="t">
            <a:normAutofit fontScale="85000" lnSpcReduction="10000"/>
          </a:bodyPr>
          <a:lstStyle/>
          <a:p>
            <a:r>
              <a:rPr lang="en-US" dirty="0"/>
              <a:t> Additional factors for these families include:</a:t>
            </a:r>
          </a:p>
          <a:p>
            <a:r>
              <a:rPr lang="en-US" dirty="0"/>
              <a:t> Family stress </a:t>
            </a:r>
          </a:p>
          <a:p>
            <a:r>
              <a:rPr lang="en-US" dirty="0"/>
              <a:t> Distrust of the system </a:t>
            </a:r>
          </a:p>
          <a:p>
            <a:r>
              <a:rPr lang="en-US" dirty="0"/>
              <a:t> Lack of available resources </a:t>
            </a:r>
          </a:p>
          <a:p>
            <a:r>
              <a:rPr lang="en-US" dirty="0"/>
              <a:t> Limited caregiver motivation to support youth</a:t>
            </a:r>
          </a:p>
          <a:p>
            <a:r>
              <a:rPr lang="en-US" dirty="0"/>
              <a:t> Disbelief treatment will be helpful</a:t>
            </a:r>
          </a:p>
          <a:p>
            <a:r>
              <a:rPr lang="en-US" dirty="0"/>
              <a:t> (Geary et al., 2011; Shields, Coser, Beasley, &amp; </a:t>
            </a:r>
            <a:r>
              <a:rPr lang="en-US" dirty="0" err="1"/>
              <a:t>Silovsky</a:t>
            </a:r>
            <a:r>
              <a:rPr lang="en-US" dirty="0"/>
              <a:t>, 2020, Yoder &amp; Brown, 2015; Yoder &amp; Ruch, 2015) </a:t>
            </a:r>
          </a:p>
          <a:p>
            <a:endParaRPr lang="en-US"/>
          </a:p>
        </p:txBody>
      </p:sp>
    </p:spTree>
    <p:extLst>
      <p:ext uri="{BB962C8B-B14F-4D97-AF65-F5344CB8AC3E}">
        <p14:creationId xmlns:p14="http://schemas.microsoft.com/office/powerpoint/2010/main" val="415901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4" descr="Abc Kids Free Stock Photo - Public Domain Pictures">
            <a:extLst>
              <a:ext uri="{FF2B5EF4-FFF2-40B4-BE49-F238E27FC236}">
                <a16:creationId xmlns:a16="http://schemas.microsoft.com/office/drawing/2014/main" id="{2A3B7B67-484C-3012-90B8-A01D045CC05A}"/>
              </a:ext>
            </a:extLst>
          </p:cNvPr>
          <p:cNvPicPr>
            <a:picLocks noChangeAspect="1"/>
          </p:cNvPicPr>
          <p:nvPr/>
        </p:nvPicPr>
        <p:blipFill rotWithShape="1">
          <a:blip r:embed="rId2">
            <a:duotone>
              <a:schemeClr val="accent1">
                <a:shade val="45000"/>
                <a:satMod val="135000"/>
              </a:schemeClr>
              <a:prstClr val="white"/>
            </a:duotone>
            <a:alphaModFix amt="45000"/>
          </a:blip>
          <a:srcRect l="10222" r="-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BC9BBB3B-FEE4-91CC-58E6-A0519525C35B}"/>
              </a:ext>
            </a:extLst>
          </p:cNvPr>
          <p:cNvSpPr>
            <a:spLocks noGrp="1"/>
          </p:cNvSpPr>
          <p:nvPr>
            <p:ph type="title"/>
          </p:nvPr>
        </p:nvSpPr>
        <p:spPr/>
        <p:txBody>
          <a:bodyPr>
            <a:normAutofit/>
          </a:bodyPr>
          <a:lstStyle/>
          <a:p>
            <a:r>
              <a:rPr lang="en-US">
                <a:solidFill>
                  <a:schemeClr val="tx1"/>
                </a:solidFill>
                <a:cs typeface="Sabon Next LT"/>
              </a:rPr>
              <a:t>Background of Presenters &amp; ABC Counseling</a:t>
            </a:r>
            <a:endParaRPr lang="en-US">
              <a:solidFill>
                <a:schemeClr val="tx1"/>
              </a:solidFill>
            </a:endParaRPr>
          </a:p>
        </p:txBody>
      </p:sp>
      <p:sp>
        <p:nvSpPr>
          <p:cNvPr id="3" name="Content Placeholder 2">
            <a:extLst>
              <a:ext uri="{FF2B5EF4-FFF2-40B4-BE49-F238E27FC236}">
                <a16:creationId xmlns:a16="http://schemas.microsoft.com/office/drawing/2014/main" id="{F4EE7FE5-7E9B-9472-F523-C83766012B89}"/>
              </a:ext>
            </a:extLst>
          </p:cNvPr>
          <p:cNvSpPr>
            <a:spLocks noGrp="1"/>
          </p:cNvSpPr>
          <p:nvPr>
            <p:ph idx="1"/>
          </p:nvPr>
        </p:nvSpPr>
        <p:spPr/>
        <p:txBody>
          <a:bodyPr vert="horz" lIns="91440" tIns="45720" rIns="91440" bIns="45720" rtlCol="0">
            <a:normAutofit/>
          </a:bodyPr>
          <a:lstStyle/>
          <a:p>
            <a:r>
              <a:rPr lang="en-US">
                <a:solidFill>
                  <a:schemeClr val="tx1"/>
                </a:solidFill>
              </a:rPr>
              <a:t>Karen Tobias</a:t>
            </a:r>
          </a:p>
          <a:p>
            <a:r>
              <a:rPr lang="en-US">
                <a:solidFill>
                  <a:schemeClr val="tx1"/>
                </a:solidFill>
              </a:rPr>
              <a:t>Lynn Willard</a:t>
            </a:r>
          </a:p>
        </p:txBody>
      </p:sp>
    </p:spTree>
    <p:extLst>
      <p:ext uri="{BB962C8B-B14F-4D97-AF65-F5344CB8AC3E}">
        <p14:creationId xmlns:p14="http://schemas.microsoft.com/office/powerpoint/2010/main" val="379845044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D7D82-971F-EE00-5D91-1B97F98DC2E9}"/>
              </a:ext>
            </a:extLst>
          </p:cNvPr>
          <p:cNvSpPr>
            <a:spLocks noGrp="1"/>
          </p:cNvSpPr>
          <p:nvPr>
            <p:ph type="title"/>
          </p:nvPr>
        </p:nvSpPr>
        <p:spPr>
          <a:xfrm>
            <a:off x="1451579" y="804519"/>
            <a:ext cx="9603275" cy="1049235"/>
          </a:xfrm>
        </p:spPr>
        <p:txBody>
          <a:bodyPr>
            <a:normAutofit/>
          </a:bodyPr>
          <a:lstStyle/>
          <a:p>
            <a:r>
              <a:rPr lang="en-US"/>
              <a:t>Overcoming INTERNAL &amp; EXTERNAL Engagement Challenges</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97C4D1C5-D9EB-9E23-BB22-93FCE5BA1C8A}"/>
              </a:ext>
            </a:extLst>
          </p:cNvPr>
          <p:cNvGraphicFramePr>
            <a:graphicFrameLocks noGrp="1"/>
          </p:cNvGraphicFramePr>
          <p:nvPr>
            <p:ph idx="1"/>
            <p:extLst>
              <p:ext uri="{D42A27DB-BD31-4B8C-83A1-F6EECF244321}">
                <p14:modId xmlns:p14="http://schemas.microsoft.com/office/powerpoint/2010/main" val="2003930918"/>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9725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170F-E21A-55CA-EB82-3AFD0F41632B}"/>
              </a:ext>
            </a:extLst>
          </p:cNvPr>
          <p:cNvSpPr>
            <a:spLocks noGrp="1"/>
          </p:cNvSpPr>
          <p:nvPr>
            <p:ph type="title"/>
          </p:nvPr>
        </p:nvSpPr>
        <p:spPr/>
        <p:txBody>
          <a:bodyPr/>
          <a:lstStyle/>
          <a:p>
            <a:r>
              <a:rPr lang="en-US"/>
              <a:t>What others say........</a:t>
            </a:r>
          </a:p>
        </p:txBody>
      </p:sp>
      <p:sp>
        <p:nvSpPr>
          <p:cNvPr id="3" name="Content Placeholder 2">
            <a:extLst>
              <a:ext uri="{FF2B5EF4-FFF2-40B4-BE49-F238E27FC236}">
                <a16:creationId xmlns:a16="http://schemas.microsoft.com/office/drawing/2014/main" id="{BE262CC2-400E-8C3A-164C-F4E58F9D9887}"/>
              </a:ext>
            </a:extLst>
          </p:cNvPr>
          <p:cNvSpPr>
            <a:spLocks noGrp="1"/>
          </p:cNvSpPr>
          <p:nvPr>
            <p:ph idx="1"/>
          </p:nvPr>
        </p:nvSpPr>
        <p:spPr>
          <a:xfrm>
            <a:off x="1451579" y="1286863"/>
            <a:ext cx="8532058" cy="5570960"/>
          </a:xfrm>
        </p:spPr>
        <p:txBody>
          <a:bodyPr/>
          <a:lstStyle/>
          <a:p>
            <a:pPr marL="0" indent="0">
              <a:buNone/>
            </a:pPr>
            <a:endParaRPr lang="en-US"/>
          </a:p>
        </p:txBody>
      </p:sp>
      <p:pic>
        <p:nvPicPr>
          <p:cNvPr id="4" name="Online Media 3" title="How the entire family can support a child's mental &amp; behavioral health">
            <a:hlinkClick r:id="" action="ppaction://media"/>
            <a:extLst>
              <a:ext uri="{FF2B5EF4-FFF2-40B4-BE49-F238E27FC236}">
                <a16:creationId xmlns:a16="http://schemas.microsoft.com/office/drawing/2014/main" id="{884B1101-5817-C1EB-4518-451F9FBBFEEF}"/>
              </a:ext>
            </a:extLst>
          </p:cNvPr>
          <p:cNvPicPr>
            <a:picLocks noRot="1" noChangeAspect="1"/>
          </p:cNvPicPr>
          <p:nvPr>
            <a:videoFile r:link="rId1"/>
          </p:nvPr>
        </p:nvPicPr>
        <p:blipFill>
          <a:blip r:embed="rId4"/>
          <a:stretch>
            <a:fillRect/>
          </a:stretch>
        </p:blipFill>
        <p:spPr>
          <a:xfrm>
            <a:off x="1490870" y="1297887"/>
            <a:ext cx="8525563" cy="5598488"/>
          </a:xfrm>
          <a:prstGeom prst="rect">
            <a:avLst/>
          </a:prstGeom>
        </p:spPr>
      </p:pic>
    </p:spTree>
    <p:extLst>
      <p:ext uri="{BB962C8B-B14F-4D97-AF65-F5344CB8AC3E}">
        <p14:creationId xmlns:p14="http://schemas.microsoft.com/office/powerpoint/2010/main" val="397887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9579A3-BD4E-7327-7362-824E7ED30521}"/>
              </a:ext>
            </a:extLst>
          </p:cNvPr>
          <p:cNvSpPr>
            <a:spLocks noGrp="1"/>
          </p:cNvSpPr>
          <p:nvPr>
            <p:ph type="title"/>
          </p:nvPr>
        </p:nvSpPr>
        <p:spPr>
          <a:xfrm>
            <a:off x="1706315" y="1407849"/>
            <a:ext cx="8686800" cy="3241515"/>
          </a:xfrm>
        </p:spPr>
        <p:txBody>
          <a:bodyPr vert="horz" lIns="91440" tIns="45720" rIns="91440" bIns="0" rtlCol="0" anchor="ctr">
            <a:normAutofit fontScale="90000"/>
          </a:bodyPr>
          <a:lstStyle/>
          <a:p>
            <a:r>
              <a:rPr lang="en-US" sz="2800"/>
              <a:t>FIRST MEETING</a:t>
            </a:r>
            <a:br>
              <a:rPr lang="en-US" sz="2600"/>
            </a:br>
            <a:br>
              <a:rPr lang="en-US" sz="2400"/>
            </a:br>
            <a:r>
              <a:rPr lang="en-US" sz="2400" b="1">
                <a:solidFill>
                  <a:schemeClr val="accent1"/>
                </a:solidFill>
              </a:rPr>
              <a:t>Do not assume </a:t>
            </a:r>
            <a:r>
              <a:rPr lang="en-US" sz="2400" b="1">
                <a:solidFill>
                  <a:schemeClr val="accent1"/>
                </a:solidFill>
                <a:latin typeface="Open Sans ExtraBold" panose="020B0604020202020204" pitchFamily="34" charset="0"/>
                <a:ea typeface="Open Sans ExtraBold" panose="020B0604020202020204" pitchFamily="34" charset="0"/>
                <a:cs typeface="Open Sans ExtraBold" panose="020B0604020202020204" pitchFamily="34" charset="0"/>
              </a:rPr>
              <a:t>the</a:t>
            </a:r>
            <a:r>
              <a:rPr lang="en-US" sz="2400" b="1">
                <a:solidFill>
                  <a:schemeClr val="accent1"/>
                </a:solidFill>
              </a:rPr>
              <a:t> caregiver has been given information about the meeting, services, or what is to be done DURING the assessment and treatment process.</a:t>
            </a:r>
            <a:br>
              <a:rPr lang="en-US" sz="2400" b="1">
                <a:solidFill>
                  <a:schemeClr val="accent1"/>
                </a:solidFill>
              </a:rPr>
            </a:br>
            <a:br>
              <a:rPr lang="en-US" sz="2400" b="1">
                <a:solidFill>
                  <a:schemeClr val="accent1"/>
                </a:solidFill>
              </a:rPr>
            </a:br>
            <a:r>
              <a:rPr lang="en-US" sz="2400" b="0" i="0">
                <a:solidFill>
                  <a:schemeClr val="accent1"/>
                </a:solidFill>
                <a:effectLst/>
                <a:latin typeface="Open Sans" panose="020B0606030504020204" pitchFamily="34" charset="0"/>
              </a:rPr>
              <a:t> </a:t>
            </a:r>
            <a:r>
              <a:rPr lang="en-US" sz="2400" b="1" i="0">
                <a:solidFill>
                  <a:schemeClr val="accent1"/>
                </a:solidFill>
                <a:effectLst/>
                <a:latin typeface="Open Sans" panose="020B0606030504020204" pitchFamily="34" charset="0"/>
              </a:rPr>
              <a:t>It is important to ask families what they know about your role and the purpose of the meeting.</a:t>
            </a:r>
            <a:r>
              <a:rPr lang="en-US" sz="2400" b="0" i="0">
                <a:solidFill>
                  <a:schemeClr val="accent1"/>
                </a:solidFill>
                <a:effectLst/>
                <a:latin typeface="Open Sans" panose="020B0606030504020204" pitchFamily="34" charset="0"/>
              </a:rPr>
              <a:t> </a:t>
            </a:r>
            <a:endParaRPr lang="en-US" sz="2400">
              <a:solidFill>
                <a:schemeClr val="accent1"/>
              </a:solidFill>
            </a:endParaRPr>
          </a:p>
        </p:txBody>
      </p:sp>
      <p:cxnSp>
        <p:nvCxnSpPr>
          <p:cNvPr id="22" name="Straight Connector 21">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923706"/>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7123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F58A-269E-0760-A81A-0A630824AD33}"/>
              </a:ext>
            </a:extLst>
          </p:cNvPr>
          <p:cNvSpPr>
            <a:spLocks noGrp="1"/>
          </p:cNvSpPr>
          <p:nvPr>
            <p:ph type="title"/>
          </p:nvPr>
        </p:nvSpPr>
        <p:spPr/>
        <p:txBody>
          <a:bodyPr/>
          <a:lstStyle/>
          <a:p>
            <a:r>
              <a:rPr lang="en-US"/>
              <a:t>COLLABORATION WITH THE CARETAKERS IN FIRST MEETING: Key points to remember</a:t>
            </a:r>
          </a:p>
        </p:txBody>
      </p:sp>
      <p:sp>
        <p:nvSpPr>
          <p:cNvPr id="3" name="Content Placeholder 2">
            <a:extLst>
              <a:ext uri="{FF2B5EF4-FFF2-40B4-BE49-F238E27FC236}">
                <a16:creationId xmlns:a16="http://schemas.microsoft.com/office/drawing/2014/main" id="{94B89B57-5A89-AF0B-4B6A-DD36A6F6CA9E}"/>
              </a:ext>
            </a:extLst>
          </p:cNvPr>
          <p:cNvSpPr>
            <a:spLocks noGrp="1"/>
          </p:cNvSpPr>
          <p:nvPr>
            <p:ph idx="1"/>
          </p:nvPr>
        </p:nvSpPr>
        <p:spPr/>
        <p:txBody>
          <a:bodyPr/>
          <a:lstStyle/>
          <a:p>
            <a:r>
              <a:rPr lang="en-US" b="1" i="0">
                <a:solidFill>
                  <a:srgbClr val="313537"/>
                </a:solidFill>
                <a:effectLst/>
                <a:latin typeface="Open Sans" panose="020B0606030504020204" pitchFamily="34" charset="0"/>
              </a:rPr>
              <a:t>The importance of establishing a working relationship with the client. </a:t>
            </a:r>
          </a:p>
          <a:p>
            <a:r>
              <a:rPr lang="en-US" b="1" i="0">
                <a:solidFill>
                  <a:srgbClr val="313537"/>
                </a:solidFill>
                <a:effectLst/>
                <a:latin typeface="Open Sans" panose="020B0606030504020204" pitchFamily="34" charset="0"/>
              </a:rPr>
              <a:t>The need to clarify the helping process for the client. </a:t>
            </a:r>
          </a:p>
          <a:p>
            <a:r>
              <a:rPr lang="en-US" b="1" i="0">
                <a:solidFill>
                  <a:srgbClr val="313537"/>
                </a:solidFill>
                <a:effectLst/>
                <a:latin typeface="Open Sans" panose="020B0606030504020204" pitchFamily="34" charset="0"/>
              </a:rPr>
              <a:t>To place a focus on immediate, practical concerns – concrete needs to address the current crisis</a:t>
            </a:r>
            <a:r>
              <a:rPr lang="en-US" b="0" i="0">
                <a:solidFill>
                  <a:srgbClr val="313537"/>
                </a:solidFill>
                <a:effectLst/>
                <a:latin typeface="Open Sans" panose="020B0606030504020204" pitchFamily="34" charset="0"/>
              </a:rPr>
              <a:t>.</a:t>
            </a:r>
          </a:p>
          <a:p>
            <a:r>
              <a:rPr lang="en-US" b="1" i="0">
                <a:solidFill>
                  <a:srgbClr val="313537"/>
                </a:solidFill>
                <a:effectLst/>
                <a:latin typeface="Open Sans" panose="020B0606030504020204" pitchFamily="34" charset="0"/>
              </a:rPr>
              <a:t>Disclosure and informed consent (Potential need to contact the Hotline).</a:t>
            </a:r>
          </a:p>
          <a:p>
            <a:r>
              <a:rPr lang="en-US" b="1">
                <a:solidFill>
                  <a:srgbClr val="313537"/>
                </a:solidFill>
                <a:latin typeface="Open Sans" panose="020B0606030504020204" pitchFamily="34" charset="0"/>
              </a:rPr>
              <a:t>Confidentiality</a:t>
            </a:r>
            <a:endParaRPr lang="en-US">
              <a:solidFill>
                <a:srgbClr val="313537"/>
              </a:solidFill>
              <a:latin typeface="Open Sans" panose="020B0606030504020204" pitchFamily="34" charset="0"/>
            </a:endParaRPr>
          </a:p>
          <a:p>
            <a:endParaRPr lang="en-US"/>
          </a:p>
        </p:txBody>
      </p:sp>
    </p:spTree>
    <p:extLst>
      <p:ext uri="{BB962C8B-B14F-4D97-AF65-F5344CB8AC3E}">
        <p14:creationId xmlns:p14="http://schemas.microsoft.com/office/powerpoint/2010/main" val="1699510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4EBE3-0D2B-14E4-9701-0F40A26EC62C}"/>
              </a:ext>
            </a:extLst>
          </p:cNvPr>
          <p:cNvSpPr>
            <a:spLocks noGrp="1"/>
          </p:cNvSpPr>
          <p:nvPr>
            <p:ph type="title"/>
          </p:nvPr>
        </p:nvSpPr>
        <p:spPr/>
        <p:txBody>
          <a:bodyPr/>
          <a:lstStyle/>
          <a:p>
            <a:r>
              <a:rPr lang="en-US" dirty="0"/>
              <a:t>Responding to caretaker’s concerns/RESISTANCE</a:t>
            </a:r>
          </a:p>
        </p:txBody>
      </p:sp>
      <p:sp>
        <p:nvSpPr>
          <p:cNvPr id="9" name="Text Placeholder 8">
            <a:extLst>
              <a:ext uri="{FF2B5EF4-FFF2-40B4-BE49-F238E27FC236}">
                <a16:creationId xmlns:a16="http://schemas.microsoft.com/office/drawing/2014/main" id="{D6DB5885-EC72-2573-ECCD-70D4A1147BE0}"/>
              </a:ext>
            </a:extLst>
          </p:cNvPr>
          <p:cNvSpPr>
            <a:spLocks noGrp="1"/>
          </p:cNvSpPr>
          <p:nvPr>
            <p:ph type="body" idx="1"/>
          </p:nvPr>
        </p:nvSpPr>
        <p:spPr/>
        <p:txBody>
          <a:bodyPr>
            <a:noAutofit/>
          </a:bodyPr>
          <a:lstStyle/>
          <a:p>
            <a:r>
              <a:rPr lang="en-US" sz="2000"/>
              <a:t>“ I don’t know how this happened. I just can’t believe we are here.”</a:t>
            </a:r>
          </a:p>
        </p:txBody>
      </p:sp>
      <p:sp>
        <p:nvSpPr>
          <p:cNvPr id="3" name="Content Placeholder 2">
            <a:extLst>
              <a:ext uri="{FF2B5EF4-FFF2-40B4-BE49-F238E27FC236}">
                <a16:creationId xmlns:a16="http://schemas.microsoft.com/office/drawing/2014/main" id="{6D021D41-FF58-02F9-E75F-DFDCAE77CC5C}"/>
              </a:ext>
            </a:extLst>
          </p:cNvPr>
          <p:cNvSpPr>
            <a:spLocks noGrp="1"/>
          </p:cNvSpPr>
          <p:nvPr>
            <p:ph sz="half" idx="2"/>
          </p:nvPr>
        </p:nvSpPr>
        <p:spPr/>
        <p:txBody>
          <a:bodyPr>
            <a:normAutofit fontScale="62500" lnSpcReduction="20000"/>
          </a:bodyPr>
          <a:lstStyle/>
          <a:p>
            <a:pPr marL="0" indent="0">
              <a:buNone/>
            </a:pPr>
            <a:endParaRPr lang="en-US">
              <a:solidFill>
                <a:srgbClr val="FFFF00"/>
              </a:solidFill>
            </a:endParaRPr>
          </a:p>
          <a:p>
            <a:r>
              <a:rPr lang="en-US" sz="2600"/>
              <a:t>You are feeling so many things.</a:t>
            </a:r>
          </a:p>
          <a:p>
            <a:r>
              <a:rPr lang="en-US" sz="2600"/>
              <a:t> This feels overwhelming. </a:t>
            </a:r>
          </a:p>
          <a:p>
            <a:r>
              <a:rPr lang="en-US" sz="2600"/>
              <a:t> You are feelings surprised, confused, overwhelmed, angry and worried and you are still here to support your child</a:t>
            </a:r>
            <a:endParaRPr lang="en-US" sz="2600">
              <a:solidFill>
                <a:srgbClr val="FFFF00"/>
              </a:solidFill>
            </a:endParaRPr>
          </a:p>
          <a:p>
            <a:pPr marL="0" indent="0">
              <a:buNone/>
            </a:pPr>
            <a:endParaRPr lang="en-US">
              <a:solidFill>
                <a:srgbClr val="FFFF00"/>
              </a:solidFill>
            </a:endParaRPr>
          </a:p>
        </p:txBody>
      </p:sp>
      <p:sp>
        <p:nvSpPr>
          <p:cNvPr id="10" name="Text Placeholder 9">
            <a:extLst>
              <a:ext uri="{FF2B5EF4-FFF2-40B4-BE49-F238E27FC236}">
                <a16:creationId xmlns:a16="http://schemas.microsoft.com/office/drawing/2014/main" id="{313A1E65-B42D-EDD3-A802-7F2031E9A95F}"/>
              </a:ext>
            </a:extLst>
          </p:cNvPr>
          <p:cNvSpPr>
            <a:spLocks noGrp="1"/>
          </p:cNvSpPr>
          <p:nvPr>
            <p:ph type="body" sz="quarter" idx="3"/>
          </p:nvPr>
        </p:nvSpPr>
        <p:spPr/>
        <p:txBody>
          <a:bodyPr>
            <a:noAutofit/>
          </a:bodyPr>
          <a:lstStyle/>
          <a:p>
            <a:r>
              <a:rPr lang="en-US" sz="2000"/>
              <a:t>“This is just who my child is, and I don’t think they will ever change”</a:t>
            </a:r>
          </a:p>
        </p:txBody>
      </p:sp>
      <p:sp>
        <p:nvSpPr>
          <p:cNvPr id="4" name="Content Placeholder 3">
            <a:extLst>
              <a:ext uri="{FF2B5EF4-FFF2-40B4-BE49-F238E27FC236}">
                <a16:creationId xmlns:a16="http://schemas.microsoft.com/office/drawing/2014/main" id="{7B70A898-3FB2-D8BB-28B7-DEB5621AE686}"/>
              </a:ext>
            </a:extLst>
          </p:cNvPr>
          <p:cNvSpPr>
            <a:spLocks noGrp="1"/>
          </p:cNvSpPr>
          <p:nvPr>
            <p:ph sz="quarter" idx="4"/>
          </p:nvPr>
        </p:nvSpPr>
        <p:spPr/>
        <p:txBody>
          <a:bodyPr>
            <a:normAutofit fontScale="62500" lnSpcReduction="20000"/>
          </a:bodyPr>
          <a:lstStyle/>
          <a:p>
            <a:pPr marL="0" indent="0">
              <a:buNone/>
            </a:pPr>
            <a:endParaRPr lang="en-US">
              <a:solidFill>
                <a:srgbClr val="FFFF00"/>
              </a:solidFill>
            </a:endParaRPr>
          </a:p>
          <a:p>
            <a:r>
              <a:rPr lang="en-US" sz="2600"/>
              <a:t>You are feeling hopeless. </a:t>
            </a:r>
          </a:p>
          <a:p>
            <a:r>
              <a:rPr lang="en-US" sz="2600"/>
              <a:t>This is hard for your family to go through. </a:t>
            </a:r>
          </a:p>
          <a:p>
            <a:r>
              <a:rPr lang="en-US" sz="2600"/>
              <a:t>It is hard for you to imagine what might cause your child to change.</a:t>
            </a:r>
          </a:p>
          <a:p>
            <a:r>
              <a:rPr lang="en-US" sz="2600"/>
              <a:t> It sounds like you believe your child has made a lot of mistakes, and you are still here with the child.</a:t>
            </a:r>
            <a:endParaRPr lang="en-US" sz="2600">
              <a:solidFill>
                <a:srgbClr val="FFFF00"/>
              </a:solidFill>
            </a:endParaRPr>
          </a:p>
        </p:txBody>
      </p:sp>
    </p:spTree>
    <p:extLst>
      <p:ext uri="{BB962C8B-B14F-4D97-AF65-F5344CB8AC3E}">
        <p14:creationId xmlns:p14="http://schemas.microsoft.com/office/powerpoint/2010/main" val="969878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950F12-AC74-4048-2450-2CCCCA50E1FD}"/>
              </a:ext>
            </a:extLst>
          </p:cNvPr>
          <p:cNvSpPr>
            <a:spLocks noGrp="1"/>
          </p:cNvSpPr>
          <p:nvPr>
            <p:ph type="title"/>
          </p:nvPr>
        </p:nvSpPr>
        <p:spPr/>
        <p:txBody>
          <a:bodyPr/>
          <a:lstStyle/>
          <a:p>
            <a:r>
              <a:rPr lang="en-US"/>
              <a:t>More responses to caretakers</a:t>
            </a:r>
          </a:p>
        </p:txBody>
      </p:sp>
      <p:sp>
        <p:nvSpPr>
          <p:cNvPr id="8" name="Content Placeholder 7">
            <a:extLst>
              <a:ext uri="{FF2B5EF4-FFF2-40B4-BE49-F238E27FC236}">
                <a16:creationId xmlns:a16="http://schemas.microsoft.com/office/drawing/2014/main" id="{F31EF8CE-83F1-3BA6-2281-4D2506BAF5A8}"/>
              </a:ext>
            </a:extLst>
          </p:cNvPr>
          <p:cNvSpPr>
            <a:spLocks noGrp="1"/>
          </p:cNvSpPr>
          <p:nvPr>
            <p:ph idx="1"/>
          </p:nvPr>
        </p:nvSpPr>
        <p:spPr>
          <a:xfrm>
            <a:off x="1294362" y="2033487"/>
            <a:ext cx="9603275" cy="3450613"/>
          </a:xfrm>
        </p:spPr>
        <p:txBody>
          <a:bodyPr>
            <a:normAutofit/>
          </a:bodyPr>
          <a:lstStyle/>
          <a:p>
            <a:pPr marL="0" indent="0">
              <a:buNone/>
            </a:pPr>
            <a:r>
              <a:rPr lang="en-US" dirty="0">
                <a:solidFill>
                  <a:schemeClr val="accent1"/>
                </a:solidFill>
              </a:rPr>
              <a:t>“I have been through a lot. My children have not been through half of the things I had to go through”</a:t>
            </a:r>
          </a:p>
          <a:p>
            <a:r>
              <a:rPr lang="en-US" dirty="0"/>
              <a:t> You had a difficult life.</a:t>
            </a:r>
          </a:p>
          <a:p>
            <a:r>
              <a:rPr lang="en-US" dirty="0"/>
              <a:t>  You have worked hard to give your children a better life than you had.</a:t>
            </a:r>
          </a:p>
          <a:p>
            <a:r>
              <a:rPr lang="en-US" dirty="0"/>
              <a:t>  You have been through a lot, and you work every day to make sure your children get better.</a:t>
            </a:r>
            <a:endParaRPr lang="en-US" dirty="0">
              <a:solidFill>
                <a:srgbClr val="FFFF00"/>
              </a:solidFill>
            </a:endParaRPr>
          </a:p>
        </p:txBody>
      </p:sp>
    </p:spTree>
    <p:extLst>
      <p:ext uri="{BB962C8B-B14F-4D97-AF65-F5344CB8AC3E}">
        <p14:creationId xmlns:p14="http://schemas.microsoft.com/office/powerpoint/2010/main" val="251299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34DFC-84A6-22FC-6704-334094EA9B43}"/>
              </a:ext>
            </a:extLst>
          </p:cNvPr>
          <p:cNvSpPr>
            <a:spLocks noGrp="1"/>
          </p:cNvSpPr>
          <p:nvPr>
            <p:ph type="title"/>
          </p:nvPr>
        </p:nvSpPr>
        <p:spPr/>
        <p:txBody>
          <a:bodyPr>
            <a:normAutofit/>
          </a:bodyPr>
          <a:lstStyle/>
          <a:p>
            <a:r>
              <a:rPr lang="en-US"/>
              <a:t>5 Key Functions of Involving Caretakers in YSPB Treatment</a:t>
            </a:r>
          </a:p>
        </p:txBody>
      </p:sp>
      <p:sp>
        <p:nvSpPr>
          <p:cNvPr id="3" name="Content Placeholder 2">
            <a:extLst>
              <a:ext uri="{FF2B5EF4-FFF2-40B4-BE49-F238E27FC236}">
                <a16:creationId xmlns:a16="http://schemas.microsoft.com/office/drawing/2014/main" id="{93CAA0FD-76B0-713F-9DB5-64ED7B6A486B}"/>
              </a:ext>
            </a:extLst>
          </p:cNvPr>
          <p:cNvSpPr>
            <a:spLocks noGrp="1"/>
          </p:cNvSpPr>
          <p:nvPr>
            <p:ph idx="1"/>
          </p:nvPr>
        </p:nvSpPr>
        <p:spPr/>
        <p:txBody>
          <a:bodyPr>
            <a:normAutofit fontScale="47500" lnSpcReduction="20000"/>
          </a:bodyPr>
          <a:lstStyle/>
          <a:p>
            <a:pPr marL="514350" indent="-514350">
              <a:buFont typeface="+mj-lt"/>
              <a:buAutoNum type="arabicPeriod"/>
            </a:pPr>
            <a:r>
              <a:rPr lang="en-US" sz="3300"/>
              <a:t>Increases caretaker’s understanding of youth’s difficulties and behaviors so that they can be more supportive</a:t>
            </a:r>
          </a:p>
          <a:p>
            <a:pPr marL="514350" indent="-514350">
              <a:buFont typeface="+mj-lt"/>
              <a:buAutoNum type="arabicPeriod"/>
            </a:pPr>
            <a:r>
              <a:rPr lang="en-US" sz="3300"/>
              <a:t>Provides caretakers with support, given the stressors and demands associated with raising a traumatized/sexually acting out youth (sometimes both)</a:t>
            </a:r>
          </a:p>
          <a:p>
            <a:pPr marL="514350" indent="-514350">
              <a:buFont typeface="+mj-lt"/>
              <a:buAutoNum type="arabicPeriod"/>
            </a:pPr>
            <a:r>
              <a:rPr lang="en-US" sz="3300"/>
              <a:t>Helps increase caretaker’s parenting skills</a:t>
            </a:r>
          </a:p>
          <a:p>
            <a:pPr marL="514350" indent="-514350">
              <a:buFont typeface="+mj-lt"/>
              <a:buAutoNum type="arabicPeriod"/>
            </a:pPr>
            <a:r>
              <a:rPr lang="en-US" sz="3300"/>
              <a:t>It can assist caregiver with his/her own significant problems that may interfere with their ability to care for their children</a:t>
            </a:r>
          </a:p>
          <a:p>
            <a:pPr marL="514350" indent="-514350">
              <a:buFont typeface="+mj-lt"/>
              <a:buAutoNum type="arabicPeriod"/>
            </a:pPr>
            <a:r>
              <a:rPr lang="en-US" sz="3300"/>
              <a:t>Intervening in dysfunctional family functioning dynamics to help resolve conflict and non-helpful supportive interactions </a:t>
            </a:r>
          </a:p>
          <a:p>
            <a:pPr marL="0" indent="0">
              <a:buNone/>
            </a:pPr>
            <a:r>
              <a:rPr lang="en-US" sz="3300"/>
              <a:t>(John Briere,</a:t>
            </a:r>
            <a:r>
              <a:rPr lang="en-US" sz="3300" b="1">
                <a:cs typeface="Sabon Next LT"/>
              </a:rPr>
              <a:t> </a:t>
            </a:r>
            <a:r>
              <a:rPr lang="en-US" sz="3300">
                <a:cs typeface="Sabon Next LT"/>
              </a:rPr>
              <a:t>USC Adole</a:t>
            </a:r>
            <a:r>
              <a:rPr lang="en-US" sz="2800">
                <a:cs typeface="Sabon Next LT"/>
              </a:rPr>
              <a:t>scent Trauma Training Center: </a:t>
            </a:r>
            <a:r>
              <a:rPr lang="en-US" sz="2800">
                <a:ea typeface="+mj-lt"/>
                <a:cs typeface="+mj-lt"/>
              </a:rPr>
              <a:t>Integrative Treatment of Complex Trauma for Adolescents (ITCT-A) Treatment Guide 2nd Edition,2013)</a:t>
            </a:r>
            <a:endParaRPr lang="en-US"/>
          </a:p>
          <a:p>
            <a:pPr marL="514350" indent="-514350">
              <a:buFont typeface="+mj-lt"/>
              <a:buAutoNum type="arabicPeriod"/>
            </a:pPr>
            <a:endParaRPr lang="en-US"/>
          </a:p>
        </p:txBody>
      </p:sp>
    </p:spTree>
    <p:extLst>
      <p:ext uri="{BB962C8B-B14F-4D97-AF65-F5344CB8AC3E}">
        <p14:creationId xmlns:p14="http://schemas.microsoft.com/office/powerpoint/2010/main" val="333287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Picture 2" descr="Male sitting on couch with hands clasped.">
            <a:extLst>
              <a:ext uri="{FF2B5EF4-FFF2-40B4-BE49-F238E27FC236}">
                <a16:creationId xmlns:a16="http://schemas.microsoft.com/office/drawing/2014/main" id="{8051A7FD-BB4E-FAD8-1E3E-3028AA256EB5}"/>
              </a:ext>
            </a:extLst>
          </p:cNvPr>
          <p:cNvPicPr>
            <a:picLocks noChangeAspect="1" noChangeArrowheads="1"/>
          </p:cNvPicPr>
          <p:nvPr/>
        </p:nvPicPr>
        <p:blipFill rotWithShape="1">
          <a:blip r:embed="rId2">
            <a:duotone>
              <a:schemeClr val="accent1">
                <a:shade val="45000"/>
                <a:satMod val="135000"/>
              </a:schemeClr>
              <a:prstClr val="white"/>
            </a:duotone>
            <a:alphaModFix amt="45000"/>
            <a:extLst>
              <a:ext uri="{28A0092B-C50C-407E-A947-70E740481C1C}">
                <a14:useLocalDpi xmlns:a14="http://schemas.microsoft.com/office/drawing/2010/main" val="0"/>
              </a:ext>
            </a:extLst>
          </a:blip>
          <a:srcRect t="7649" b="80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D3E839-4B29-0031-9230-40F3265AB14B}"/>
              </a:ext>
            </a:extLst>
          </p:cNvPr>
          <p:cNvSpPr>
            <a:spLocks noGrp="1"/>
          </p:cNvSpPr>
          <p:nvPr>
            <p:ph type="title"/>
          </p:nvPr>
        </p:nvSpPr>
        <p:spPr/>
        <p:txBody>
          <a:bodyPr>
            <a:normAutofit/>
          </a:bodyPr>
          <a:lstStyle/>
          <a:p>
            <a:r>
              <a:rPr lang="en-US">
                <a:solidFill>
                  <a:schemeClr val="tx1"/>
                </a:solidFill>
              </a:rPr>
              <a:t>WHY YOUTH WITH SBP ISSUES NEED CARETAKER INVOLVMENT</a:t>
            </a:r>
          </a:p>
        </p:txBody>
      </p:sp>
      <p:sp>
        <p:nvSpPr>
          <p:cNvPr id="4102" name="Content Placeholder 4101">
            <a:extLst>
              <a:ext uri="{FF2B5EF4-FFF2-40B4-BE49-F238E27FC236}">
                <a16:creationId xmlns:a16="http://schemas.microsoft.com/office/drawing/2014/main" id="{DE54B150-637E-6E49-91F8-BE2A0E75E7D0}"/>
              </a:ext>
            </a:extLst>
          </p:cNvPr>
          <p:cNvSpPr>
            <a:spLocks noGrp="1"/>
          </p:cNvSpPr>
          <p:nvPr>
            <p:ph idx="1"/>
          </p:nvPr>
        </p:nvSpPr>
        <p:spPr/>
        <p:txBody>
          <a:bodyPr>
            <a:normAutofit fontScale="77500" lnSpcReduction="20000"/>
          </a:bodyPr>
          <a:lstStyle/>
          <a:p>
            <a:r>
              <a:rPr lang="en-US" sz="2400" b="0" i="0">
                <a:effectLst/>
                <a:latin typeface="Open Sans" panose="020B0606030504020204" pitchFamily="34" charset="0"/>
              </a:rPr>
              <a:t> </a:t>
            </a:r>
            <a:r>
              <a:rPr lang="en-US" sz="2000" b="0" i="0">
                <a:effectLst/>
                <a:latin typeface="Open Sans" panose="020B0606030504020204" pitchFamily="34" charset="0"/>
              </a:rPr>
              <a:t>The origins and treatment of PSB </a:t>
            </a:r>
            <a:r>
              <a:rPr lang="en-US" sz="2000">
                <a:latin typeface="Open Sans" panose="020B0606030504020204" pitchFamily="34" charset="0"/>
              </a:rPr>
              <a:t>are</a:t>
            </a:r>
            <a:r>
              <a:rPr lang="en-US" sz="2000" b="0" i="0">
                <a:effectLst/>
                <a:latin typeface="Open Sans" panose="020B0606030504020204" pitchFamily="34" charset="0"/>
              </a:rPr>
              <a:t> multifaceted.  Serving a child in isolation is insufficient. The solution is to build and strengthen protective factors and supports at the family, school, and community levels. This starts with engaging the children/youth and caregivers </a:t>
            </a:r>
            <a:r>
              <a:rPr lang="en-US" sz="2000" b="1" i="0">
                <a:effectLst/>
                <a:latin typeface="Open Sans" panose="020B0606030504020204" pitchFamily="34" charset="0"/>
              </a:rPr>
              <a:t>together</a:t>
            </a:r>
            <a:r>
              <a:rPr lang="en-US" sz="2000" b="0" i="0">
                <a:effectLst/>
                <a:latin typeface="Open Sans" panose="020B0606030504020204" pitchFamily="34" charset="0"/>
              </a:rPr>
              <a:t>.</a:t>
            </a:r>
          </a:p>
          <a:p>
            <a:r>
              <a:rPr lang="en-US" sz="2400" b="0" i="1">
                <a:effectLst/>
                <a:latin typeface="Saira"/>
              </a:rPr>
              <a:t>"</a:t>
            </a:r>
            <a:r>
              <a:rPr lang="en-US" sz="2400" b="0" i="1">
                <a:solidFill>
                  <a:srgbClr val="FFFF00"/>
                </a:solidFill>
                <a:effectLst/>
                <a:latin typeface="Saira"/>
              </a:rPr>
              <a:t>Because my mom was calm, I was calm</a:t>
            </a:r>
            <a:r>
              <a:rPr lang="en-US" sz="2400" b="0" i="1">
                <a:effectLst/>
                <a:latin typeface="Saira"/>
              </a:rPr>
              <a:t>”. </a:t>
            </a:r>
          </a:p>
          <a:p>
            <a:r>
              <a:rPr lang="en-US" sz="2400" b="0" i="0">
                <a:effectLst/>
                <a:latin typeface="Saira"/>
              </a:rPr>
              <a:t>Parents, even though inside they are feeling a roller coaster of emotions, </a:t>
            </a:r>
            <a:r>
              <a:rPr lang="en-US">
                <a:latin typeface="Saira"/>
              </a:rPr>
              <a:t>they need to </a:t>
            </a:r>
            <a:r>
              <a:rPr lang="en-US" sz="2400" b="0" i="0">
                <a:effectLst/>
                <a:latin typeface="Saira"/>
              </a:rPr>
              <a:t>know that their child is looking to them for guidance. When parents can be beside them and be strong, despite the turmoil inside, it helps the youth know that together they can take this step towards therapy and be successful.</a:t>
            </a:r>
          </a:p>
          <a:p>
            <a:r>
              <a:rPr lang="en-US" sz="2400" b="0" i="1">
                <a:effectLst/>
                <a:latin typeface="Open Sans" panose="020B0606030504020204" pitchFamily="34" charset="0"/>
              </a:rPr>
              <a:t>"</a:t>
            </a:r>
            <a:r>
              <a:rPr lang="en-US" sz="2400" b="0" i="1">
                <a:solidFill>
                  <a:srgbClr val="FFFF00"/>
                </a:solidFill>
                <a:effectLst/>
                <a:latin typeface="Open Sans" panose="020B0606030504020204" pitchFamily="34" charset="0"/>
              </a:rPr>
              <a:t>Having my parents know what happened and still love me, that was everything because I hated myself</a:t>
            </a:r>
            <a:r>
              <a:rPr lang="en-US" sz="2400" b="0" i="1">
                <a:effectLst/>
                <a:latin typeface="Open Sans" panose="020B0606030504020204" pitchFamily="34" charset="0"/>
              </a:rPr>
              <a:t>." </a:t>
            </a:r>
            <a:endParaRPr lang="en-US" sz="2400"/>
          </a:p>
          <a:p>
            <a:endParaRPr lang="en-US" sz="2400" b="0" i="0">
              <a:effectLst/>
              <a:latin typeface="Saira"/>
            </a:endParaRPr>
          </a:p>
          <a:p>
            <a:endParaRPr lang="en-US" sz="2400" b="0" i="0">
              <a:effectLst/>
              <a:latin typeface="Saira"/>
            </a:endParaRPr>
          </a:p>
          <a:p>
            <a:endParaRPr lang="en-US" sz="2400" b="0" i="0">
              <a:effectLst/>
              <a:latin typeface="Open Sans" panose="020B0606030504020204" pitchFamily="34" charset="0"/>
            </a:endParaRPr>
          </a:p>
          <a:p>
            <a:endParaRPr lang="en-US" sz="2400" b="0" i="0">
              <a:effectLst/>
              <a:latin typeface="Open Sans" panose="020B0606030504020204" pitchFamily="34" charset="0"/>
            </a:endParaRPr>
          </a:p>
          <a:p>
            <a:endParaRPr lang="en-US">
              <a:solidFill>
                <a:schemeClr val="tx1"/>
              </a:solidFill>
            </a:endParaRPr>
          </a:p>
        </p:txBody>
      </p:sp>
    </p:spTree>
    <p:extLst>
      <p:ext uri="{BB962C8B-B14F-4D97-AF65-F5344CB8AC3E}">
        <p14:creationId xmlns:p14="http://schemas.microsoft.com/office/powerpoint/2010/main" val="170770869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10">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12">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4">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0" name="Rectangle 16">
            <a:extLst>
              <a:ext uri="{FF2B5EF4-FFF2-40B4-BE49-F238E27FC236}">
                <a16:creationId xmlns:a16="http://schemas.microsoft.com/office/drawing/2014/main" id="{61CF6DCB-DE40-4C22-BCF4-DA3318800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6B9D57D-717A-4EFC-9EF7-A13A03EEE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Title 1">
            <a:extLst>
              <a:ext uri="{FF2B5EF4-FFF2-40B4-BE49-F238E27FC236}">
                <a16:creationId xmlns:a16="http://schemas.microsoft.com/office/drawing/2014/main" id="{97116A88-A6B7-2578-0461-C24668B2999F}"/>
              </a:ext>
            </a:extLst>
          </p:cNvPr>
          <p:cNvSpPr>
            <a:spLocks noGrp="1"/>
          </p:cNvSpPr>
          <p:nvPr>
            <p:ph type="title"/>
          </p:nvPr>
        </p:nvSpPr>
        <p:spPr>
          <a:xfrm>
            <a:off x="1776728" y="4613198"/>
            <a:ext cx="8654522" cy="844697"/>
          </a:xfrm>
        </p:spPr>
        <p:txBody>
          <a:bodyPr vert="horz" lIns="91440" tIns="45720" rIns="91440" bIns="45720" rtlCol="0" anchor="t">
            <a:normAutofit fontScale="90000"/>
          </a:bodyPr>
          <a:lstStyle/>
          <a:p>
            <a:r>
              <a:rPr lang="en-US">
                <a:ea typeface="+mj-lt"/>
                <a:cs typeface="+mj-lt"/>
                <a:hlinkClick r:id="rId3"/>
              </a:rPr>
              <a:t>https://oneop.org/psb-cy-course-2/</a:t>
            </a:r>
            <a:r>
              <a:rPr lang="en-US">
                <a:ea typeface="+mj-lt"/>
                <a:cs typeface="+mj-lt"/>
              </a:rPr>
              <a:t> or</a:t>
            </a:r>
            <a:br>
              <a:rPr lang="en-US">
                <a:ea typeface="+mj-lt"/>
                <a:cs typeface="+mj-lt"/>
              </a:rPr>
            </a:br>
            <a:r>
              <a:rPr lang="en-US">
                <a:ea typeface="+mj-lt"/>
                <a:cs typeface="+mj-lt"/>
              </a:rPr>
              <a:t>https://oneop.org</a:t>
            </a:r>
            <a:endParaRPr lang="en-US"/>
          </a:p>
        </p:txBody>
      </p:sp>
      <p:grpSp>
        <p:nvGrpSpPr>
          <p:cNvPr id="21" name="Group 20">
            <a:extLst>
              <a:ext uri="{FF2B5EF4-FFF2-40B4-BE49-F238E27FC236}">
                <a16:creationId xmlns:a16="http://schemas.microsoft.com/office/drawing/2014/main" id="{8FB9F2FC-8F4A-4BD6-9347-632C2C55BC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15625" y="323838"/>
            <a:ext cx="6127985" cy="3652791"/>
            <a:chOff x="8297361" y="600024"/>
            <a:chExt cx="2568859" cy="5222486"/>
          </a:xfrm>
        </p:grpSpPr>
        <p:sp>
          <p:nvSpPr>
            <p:cNvPr id="22" name="Rectangle 21">
              <a:extLst>
                <a:ext uri="{FF2B5EF4-FFF2-40B4-BE49-F238E27FC236}">
                  <a16:creationId xmlns:a16="http://schemas.microsoft.com/office/drawing/2014/main" id="{51FBA534-19C6-411E-BF47-55BCDF2FD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7361" y="600024"/>
              <a:ext cx="2568859"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45AD648-09C6-42B8-8358-A3F1350B0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2691" y="1062693"/>
              <a:ext cx="2298463"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A picture containing company name&#10;&#10;Description automatically generated">
            <a:extLst>
              <a:ext uri="{FF2B5EF4-FFF2-40B4-BE49-F238E27FC236}">
                <a16:creationId xmlns:a16="http://schemas.microsoft.com/office/drawing/2014/main" id="{F95C3651-57F3-6CCA-42D2-3FA6EE23317F}"/>
              </a:ext>
            </a:extLst>
          </p:cNvPr>
          <p:cNvPicPr>
            <a:picLocks noGrp="1" noChangeAspect="1"/>
          </p:cNvPicPr>
          <p:nvPr>
            <p:ph idx="1"/>
          </p:nvPr>
        </p:nvPicPr>
        <p:blipFill>
          <a:blip r:embed="rId4"/>
          <a:stretch>
            <a:fillRect/>
          </a:stretch>
        </p:blipFill>
        <p:spPr>
          <a:xfrm>
            <a:off x="3645907" y="1285602"/>
            <a:ext cx="4852100" cy="1725497"/>
          </a:xfrm>
          <a:prstGeom prst="rect">
            <a:avLst/>
          </a:prstGeom>
        </p:spPr>
      </p:pic>
      <p:cxnSp>
        <p:nvCxnSpPr>
          <p:cNvPr id="25" name="Straight Connector 24">
            <a:extLst>
              <a:ext uri="{FF2B5EF4-FFF2-40B4-BE49-F238E27FC236}">
                <a16:creationId xmlns:a16="http://schemas.microsoft.com/office/drawing/2014/main" id="{2BAFEB53-F317-48A7-B447-C910852B52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46079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2031B6B7-F683-470C-919D-A81E702528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A4D60A62-FE5F-4922-B6BA-45A802A08A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988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38425-D83C-CEE4-8384-193895DC53A3}"/>
              </a:ext>
            </a:extLst>
          </p:cNvPr>
          <p:cNvSpPr>
            <a:spLocks noGrp="1"/>
          </p:cNvSpPr>
          <p:nvPr>
            <p:ph type="title"/>
          </p:nvPr>
        </p:nvSpPr>
        <p:spPr>
          <a:xfrm>
            <a:off x="849683" y="1240076"/>
            <a:ext cx="2727813" cy="4584527"/>
          </a:xfrm>
        </p:spPr>
        <p:txBody>
          <a:bodyPr>
            <a:normAutofit/>
          </a:bodyPr>
          <a:lstStyle/>
          <a:p>
            <a:r>
              <a:rPr lang="en-US" sz="3000">
                <a:solidFill>
                  <a:srgbClr val="FFFFFF"/>
                </a:solidFill>
                <a:cs typeface="Sabon Next LT"/>
              </a:rPr>
              <a:t>Caregiver Involvement in SBP Treatment at ABC Counseling &amp; Family Services</a:t>
            </a:r>
            <a:endParaRPr lang="en-US" sz="3000">
              <a:solidFill>
                <a:srgbClr val="FFFFFF"/>
              </a:solidFill>
            </a:endParaRPr>
          </a:p>
        </p:txBody>
      </p:sp>
      <p:sp>
        <p:nvSpPr>
          <p:cNvPr id="3" name="Content Placeholder 2">
            <a:extLst>
              <a:ext uri="{FF2B5EF4-FFF2-40B4-BE49-F238E27FC236}">
                <a16:creationId xmlns:a16="http://schemas.microsoft.com/office/drawing/2014/main" id="{D5D06FFD-8CC0-8BCD-B44F-D82E807A28DD}"/>
              </a:ext>
            </a:extLst>
          </p:cNvPr>
          <p:cNvSpPr>
            <a:spLocks noGrp="1"/>
          </p:cNvSpPr>
          <p:nvPr>
            <p:ph idx="1"/>
          </p:nvPr>
        </p:nvSpPr>
        <p:spPr>
          <a:xfrm>
            <a:off x="4705594" y="1240077"/>
            <a:ext cx="6034827" cy="4916465"/>
          </a:xfrm>
        </p:spPr>
        <p:txBody>
          <a:bodyPr vert="horz" lIns="91440" tIns="45720" rIns="91440" bIns="45720" rtlCol="0" anchor="t">
            <a:normAutofit/>
          </a:bodyPr>
          <a:lstStyle/>
          <a:p>
            <a:r>
              <a:rPr lang="en-US"/>
              <a:t>Parent interview prior to beginning youth's assessment</a:t>
            </a:r>
          </a:p>
          <a:p>
            <a:r>
              <a:rPr lang="en-US"/>
              <a:t>At conclusion of youth's assessment, a review of the evaluation &amp; recommendations</a:t>
            </a:r>
          </a:p>
          <a:p>
            <a:r>
              <a:rPr lang="en-US"/>
              <a:t>Implementation of Safety Plan</a:t>
            </a:r>
          </a:p>
          <a:p>
            <a:r>
              <a:rPr lang="en-US"/>
              <a:t>Invitation to psychoeducation classes</a:t>
            </a:r>
          </a:p>
          <a:p>
            <a:r>
              <a:rPr lang="en-US"/>
              <a:t>Parent week at the end of each group cycle</a:t>
            </a:r>
          </a:p>
          <a:p>
            <a:r>
              <a:rPr lang="en-US"/>
              <a:t>Review of youth's quarterly progress reports</a:t>
            </a:r>
          </a:p>
          <a:p>
            <a:r>
              <a:rPr lang="en-US"/>
              <a:t>Parent/Child sessions including apology work</a:t>
            </a:r>
          </a:p>
          <a:p>
            <a:r>
              <a:rPr lang="en-US"/>
              <a:t>End of treatment issues </a:t>
            </a: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18599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68E2-700E-C106-129F-2D40FF89B1EF}"/>
              </a:ext>
            </a:extLst>
          </p:cNvPr>
          <p:cNvSpPr>
            <a:spLocks noGrp="1"/>
          </p:cNvSpPr>
          <p:nvPr>
            <p:ph type="title"/>
          </p:nvPr>
        </p:nvSpPr>
        <p:spPr>
          <a:xfrm>
            <a:off x="603504" y="770467"/>
            <a:ext cx="4205568" cy="3352800"/>
          </a:xfrm>
        </p:spPr>
        <p:txBody>
          <a:bodyPr vert="horz" lIns="91440" tIns="45720" rIns="91440" bIns="45720" rtlCol="0" anchor="b" anchorCtr="1">
            <a:normAutofit/>
          </a:bodyPr>
          <a:lstStyle/>
          <a:p>
            <a:pPr>
              <a:lnSpc>
                <a:spcPct val="80000"/>
              </a:lnSpc>
            </a:pPr>
            <a:r>
              <a:rPr lang="en-US" sz="2900" kern="1200" spc="-120" baseline="0">
                <a:solidFill>
                  <a:srgbClr val="FFFFFF"/>
                </a:solidFill>
                <a:latin typeface="+mj-lt"/>
                <a:ea typeface="+mj-ea"/>
                <a:cs typeface="+mj-cs"/>
              </a:rPr>
              <a:t>Goals and Learning Objectives for This Seminar</a:t>
            </a:r>
            <a:br>
              <a:rPr lang="en-US" sz="2900" kern="1200" spc="-120" baseline="0">
                <a:solidFill>
                  <a:srgbClr val="FFFFFF"/>
                </a:solidFill>
                <a:latin typeface="+mj-lt"/>
                <a:ea typeface="+mj-ea"/>
                <a:cs typeface="+mj-cs"/>
              </a:rPr>
            </a:br>
            <a:br>
              <a:rPr lang="en-US" sz="2900" kern="1200" spc="-120" baseline="0">
                <a:solidFill>
                  <a:srgbClr val="FFFFFF"/>
                </a:solidFill>
                <a:latin typeface="+mj-lt"/>
                <a:ea typeface="+mj-ea"/>
                <a:cs typeface="+mj-cs"/>
              </a:rPr>
            </a:br>
            <a:br>
              <a:rPr lang="en-US" sz="2900" kern="1200" spc="-120" baseline="0">
                <a:solidFill>
                  <a:srgbClr val="FFFFFF"/>
                </a:solidFill>
                <a:latin typeface="+mj-lt"/>
                <a:ea typeface="+mj-ea"/>
                <a:cs typeface="+mj-cs"/>
              </a:rPr>
            </a:br>
            <a:br>
              <a:rPr lang="en-US" sz="2900" kern="1200" spc="-120" baseline="0">
                <a:solidFill>
                  <a:srgbClr val="FFFFFF"/>
                </a:solidFill>
                <a:latin typeface="+mj-lt"/>
                <a:ea typeface="+mj-ea"/>
                <a:cs typeface="+mj-cs"/>
              </a:rPr>
            </a:br>
            <a:br>
              <a:rPr lang="en-US" sz="2900" kern="1200" spc="-120" baseline="0">
                <a:solidFill>
                  <a:srgbClr val="FFFFFF"/>
                </a:solidFill>
                <a:latin typeface="+mj-lt"/>
                <a:ea typeface="+mj-ea"/>
                <a:cs typeface="+mj-cs"/>
              </a:rPr>
            </a:br>
            <a:br>
              <a:rPr lang="en-US" sz="2900" kern="1200" spc="-120" baseline="0">
                <a:solidFill>
                  <a:srgbClr val="FFFFFF"/>
                </a:solidFill>
                <a:latin typeface="+mj-lt"/>
                <a:ea typeface="+mj-ea"/>
                <a:cs typeface="+mj-cs"/>
              </a:rPr>
            </a:br>
            <a:r>
              <a:rPr lang="en-US" sz="2900" kern="1200" spc="-120" baseline="0">
                <a:solidFill>
                  <a:srgbClr val="FFFFFF"/>
                </a:solidFill>
                <a:latin typeface="+mj-lt"/>
                <a:ea typeface="+mj-ea"/>
                <a:cs typeface="+mj-cs"/>
              </a:rPr>
              <a:t> </a:t>
            </a:r>
          </a:p>
        </p:txBody>
      </p:sp>
      <p:pic>
        <p:nvPicPr>
          <p:cNvPr id="33" name="Picture 4" descr="White puzzle with one red piece">
            <a:extLst>
              <a:ext uri="{FF2B5EF4-FFF2-40B4-BE49-F238E27FC236}">
                <a16:creationId xmlns:a16="http://schemas.microsoft.com/office/drawing/2014/main" id="{F1A3575E-5224-CDC0-0264-35B24B166824}"/>
              </a:ext>
            </a:extLst>
          </p:cNvPr>
          <p:cNvPicPr>
            <a:picLocks noChangeAspect="1"/>
          </p:cNvPicPr>
          <p:nvPr/>
        </p:nvPicPr>
        <p:blipFill rotWithShape="1">
          <a:blip r:embed="rId3"/>
          <a:srcRect l="23324" r="21762" b="-2"/>
          <a:stretch/>
        </p:blipFill>
        <p:spPr>
          <a:xfrm>
            <a:off x="6096000" y="629265"/>
            <a:ext cx="5452536" cy="5585271"/>
          </a:xfrm>
          <a:prstGeom prst="rect">
            <a:avLst/>
          </a:prstGeom>
        </p:spPr>
      </p:pic>
    </p:spTree>
    <p:extLst>
      <p:ext uri="{BB962C8B-B14F-4D97-AF65-F5344CB8AC3E}">
        <p14:creationId xmlns:p14="http://schemas.microsoft.com/office/powerpoint/2010/main" val="343676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23C2-38E9-5114-52DD-15C8982239F2}"/>
              </a:ext>
            </a:extLst>
          </p:cNvPr>
          <p:cNvSpPr>
            <a:spLocks noGrp="1"/>
          </p:cNvSpPr>
          <p:nvPr>
            <p:ph type="title"/>
          </p:nvPr>
        </p:nvSpPr>
        <p:spPr/>
        <p:txBody>
          <a:bodyPr/>
          <a:lstStyle/>
          <a:p>
            <a:r>
              <a:rPr lang="en-US">
                <a:cs typeface="Sabon Next LT"/>
              </a:rPr>
              <a:t>Parent Interview</a:t>
            </a:r>
            <a:endParaRPr lang="en-US"/>
          </a:p>
        </p:txBody>
      </p:sp>
      <p:sp>
        <p:nvSpPr>
          <p:cNvPr id="3" name="Content Placeholder 2">
            <a:extLst>
              <a:ext uri="{FF2B5EF4-FFF2-40B4-BE49-F238E27FC236}">
                <a16:creationId xmlns:a16="http://schemas.microsoft.com/office/drawing/2014/main" id="{04795B9C-F904-5C15-BD13-FE6CFDEA8A41}"/>
              </a:ext>
            </a:extLst>
          </p:cNvPr>
          <p:cNvSpPr>
            <a:spLocks noGrp="1"/>
          </p:cNvSpPr>
          <p:nvPr>
            <p:ph idx="1"/>
          </p:nvPr>
        </p:nvSpPr>
        <p:spPr/>
        <p:txBody>
          <a:bodyPr>
            <a:normAutofit fontScale="92500" lnSpcReduction="10000"/>
          </a:bodyPr>
          <a:lstStyle/>
          <a:p>
            <a:r>
              <a:rPr lang="en-US" sz="2400" dirty="0"/>
              <a:t>Gather Background/ Collateral Information</a:t>
            </a:r>
          </a:p>
          <a:p>
            <a:r>
              <a:rPr lang="en-US" sz="2400" dirty="0"/>
              <a:t>Assess parent perceptions</a:t>
            </a:r>
          </a:p>
          <a:p>
            <a:r>
              <a:rPr lang="en-US" sz="2400" dirty="0"/>
              <a:t>Address any fears</a:t>
            </a:r>
          </a:p>
          <a:p>
            <a:r>
              <a:rPr lang="en-US" sz="2400" dirty="0"/>
              <a:t>Provide space and time to tell their story</a:t>
            </a:r>
          </a:p>
          <a:p>
            <a:r>
              <a:rPr lang="en-US" sz="2400" dirty="0"/>
              <a:t>Validate that they are experts on their own child</a:t>
            </a:r>
          </a:p>
          <a:p>
            <a:r>
              <a:rPr lang="en-US" sz="2400" dirty="0"/>
              <a:t>Emphasize the importance of supervision</a:t>
            </a:r>
          </a:p>
          <a:p>
            <a:r>
              <a:rPr lang="en-US" sz="2400" dirty="0"/>
              <a:t>Explain the differences between assessment &amp; treatment</a:t>
            </a:r>
          </a:p>
          <a:p>
            <a:endParaRPr lang="en-US" dirty="0"/>
          </a:p>
          <a:p>
            <a:pPr marL="0" indent="0">
              <a:buNone/>
            </a:pPr>
            <a:endParaRPr lang="en-US" dirty="0"/>
          </a:p>
        </p:txBody>
      </p:sp>
    </p:spTree>
    <p:extLst>
      <p:ext uri="{BB962C8B-B14F-4D97-AF65-F5344CB8AC3E}">
        <p14:creationId xmlns:p14="http://schemas.microsoft.com/office/powerpoint/2010/main" val="377481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3E90-103D-1452-AE68-83C5C2EB8EF4}"/>
              </a:ext>
            </a:extLst>
          </p:cNvPr>
          <p:cNvSpPr>
            <a:spLocks noGrp="1"/>
          </p:cNvSpPr>
          <p:nvPr>
            <p:ph type="title"/>
          </p:nvPr>
        </p:nvSpPr>
        <p:spPr/>
        <p:txBody>
          <a:bodyPr>
            <a:normAutofit/>
          </a:bodyPr>
          <a:lstStyle/>
          <a:p>
            <a:r>
              <a:rPr lang="en-US"/>
              <a:t>Review of the Assessment &amp; Development of Supervision Plan </a:t>
            </a:r>
          </a:p>
        </p:txBody>
      </p:sp>
      <p:sp>
        <p:nvSpPr>
          <p:cNvPr id="3" name="Content Placeholder 2">
            <a:extLst>
              <a:ext uri="{FF2B5EF4-FFF2-40B4-BE49-F238E27FC236}">
                <a16:creationId xmlns:a16="http://schemas.microsoft.com/office/drawing/2014/main" id="{D63A46D0-883B-8C48-715A-08BA1AAD2F46}"/>
              </a:ext>
            </a:extLst>
          </p:cNvPr>
          <p:cNvSpPr>
            <a:spLocks noGrp="1"/>
          </p:cNvSpPr>
          <p:nvPr>
            <p:ph idx="1"/>
          </p:nvPr>
        </p:nvSpPr>
        <p:spPr/>
        <p:txBody>
          <a:bodyPr/>
          <a:lstStyle/>
          <a:p>
            <a:r>
              <a:rPr lang="en-US" dirty="0"/>
              <a:t>Go over evaluation with youth first or get permission from them to share with caregivers</a:t>
            </a:r>
          </a:p>
          <a:p>
            <a:r>
              <a:rPr lang="en-US" dirty="0"/>
              <a:t>Go over assessment tools and diagnosis information</a:t>
            </a:r>
          </a:p>
          <a:p>
            <a:r>
              <a:rPr lang="en-US" dirty="0"/>
              <a:t>Talk about risk level, what that means and any high-risk factors for the youth</a:t>
            </a:r>
          </a:p>
          <a:p>
            <a:r>
              <a:rPr lang="en-US" dirty="0"/>
              <a:t>Identify treatment goals</a:t>
            </a:r>
          </a:p>
          <a:p>
            <a:r>
              <a:rPr lang="en-US" dirty="0"/>
              <a:t>Ask for input from caretakers and youth when developing Safety Plan</a:t>
            </a:r>
          </a:p>
        </p:txBody>
      </p:sp>
    </p:spTree>
    <p:extLst>
      <p:ext uri="{BB962C8B-B14F-4D97-AF65-F5344CB8AC3E}">
        <p14:creationId xmlns:p14="http://schemas.microsoft.com/office/powerpoint/2010/main" val="41970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43735C-6F99-D63A-2DD9-68E621884B51}"/>
              </a:ext>
            </a:extLst>
          </p:cNvPr>
          <p:cNvSpPr>
            <a:spLocks noGrp="1"/>
          </p:cNvSpPr>
          <p:nvPr>
            <p:ph type="title"/>
          </p:nvPr>
        </p:nvSpPr>
        <p:spPr>
          <a:xfrm>
            <a:off x="849683" y="1240076"/>
            <a:ext cx="2727813" cy="4584527"/>
          </a:xfrm>
        </p:spPr>
        <p:txBody>
          <a:bodyPr>
            <a:normAutofit/>
          </a:bodyPr>
          <a:lstStyle/>
          <a:p>
            <a:r>
              <a:rPr lang="en-US" sz="2700">
                <a:solidFill>
                  <a:srgbClr val="FFFFFF"/>
                </a:solidFill>
              </a:rPr>
              <a:t>Components of developing a SAFETY PLAN</a:t>
            </a:r>
          </a:p>
        </p:txBody>
      </p:sp>
      <p:sp>
        <p:nvSpPr>
          <p:cNvPr id="3" name="Content Placeholder 2">
            <a:extLst>
              <a:ext uri="{FF2B5EF4-FFF2-40B4-BE49-F238E27FC236}">
                <a16:creationId xmlns:a16="http://schemas.microsoft.com/office/drawing/2014/main" id="{3850B204-144F-6DDD-0C7D-231CEC70475F}"/>
              </a:ext>
            </a:extLst>
          </p:cNvPr>
          <p:cNvSpPr>
            <a:spLocks noGrp="1"/>
          </p:cNvSpPr>
          <p:nvPr>
            <p:ph idx="1"/>
          </p:nvPr>
        </p:nvSpPr>
        <p:spPr>
          <a:xfrm>
            <a:off x="4705594" y="1240077"/>
            <a:ext cx="6034827" cy="4916465"/>
          </a:xfrm>
        </p:spPr>
        <p:txBody>
          <a:bodyPr anchor="t">
            <a:normAutofit/>
          </a:bodyPr>
          <a:lstStyle/>
          <a:p>
            <a:r>
              <a:rPr lang="en-US" dirty="0"/>
              <a:t>Caretakers need to understand why a safety plan is needed and how their input is important</a:t>
            </a:r>
          </a:p>
          <a:p>
            <a:r>
              <a:rPr lang="en-US" dirty="0"/>
              <a:t>Safety Plans are individualized, not cookie cutter</a:t>
            </a:r>
          </a:p>
          <a:p>
            <a:r>
              <a:rPr lang="en-US" dirty="0"/>
              <a:t>Discuss the people who will be responsible  for implementing the plan</a:t>
            </a:r>
          </a:p>
          <a:p>
            <a:r>
              <a:rPr lang="en-US" dirty="0"/>
              <a:t>If line of sight is required, what are specific strategies to comply with that</a:t>
            </a:r>
          </a:p>
          <a:p>
            <a:r>
              <a:rPr lang="en-US" dirty="0"/>
              <a:t>Establish and discuss who else needs to sign off on the safety plan </a:t>
            </a:r>
          </a:p>
          <a:p>
            <a:r>
              <a:rPr lang="en-US" dirty="0"/>
              <a:t>Listen to the concerns of the caretaker, make any necessary adjustments to the plan</a:t>
            </a:r>
          </a:p>
        </p:txBody>
      </p:sp>
    </p:spTree>
    <p:extLst>
      <p:ext uri="{BB962C8B-B14F-4D97-AF65-F5344CB8AC3E}">
        <p14:creationId xmlns:p14="http://schemas.microsoft.com/office/powerpoint/2010/main" val="166587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995E0-C34E-431F-DD1F-86F67996ED85}"/>
              </a:ext>
            </a:extLst>
          </p:cNvPr>
          <p:cNvSpPr>
            <a:spLocks noGrp="1"/>
          </p:cNvSpPr>
          <p:nvPr>
            <p:ph type="title"/>
          </p:nvPr>
        </p:nvSpPr>
        <p:spPr>
          <a:xfrm>
            <a:off x="849683" y="1240076"/>
            <a:ext cx="2727813" cy="4584527"/>
          </a:xfrm>
        </p:spPr>
        <p:txBody>
          <a:bodyPr>
            <a:normAutofit/>
          </a:bodyPr>
          <a:lstStyle/>
          <a:p>
            <a:r>
              <a:rPr lang="en-US">
                <a:solidFill>
                  <a:srgbClr val="FFFFFF"/>
                </a:solidFill>
              </a:rPr>
              <a:t>Safety Plan OUTLINE</a:t>
            </a:r>
          </a:p>
        </p:txBody>
      </p:sp>
      <p:graphicFrame>
        <p:nvGraphicFramePr>
          <p:cNvPr id="12" name="Content Placeholder 2">
            <a:extLst>
              <a:ext uri="{FF2B5EF4-FFF2-40B4-BE49-F238E27FC236}">
                <a16:creationId xmlns:a16="http://schemas.microsoft.com/office/drawing/2014/main" id="{D941B6F8-B858-0672-B6B9-0E8520214870}"/>
              </a:ext>
            </a:extLst>
          </p:cNvPr>
          <p:cNvGraphicFramePr>
            <a:graphicFrameLocks noGrp="1"/>
          </p:cNvGraphicFramePr>
          <p:nvPr>
            <p:ph idx="1"/>
          </p:nvPr>
        </p:nvGraphicFramePr>
        <p:xfrm>
          <a:off x="4705594" y="1240077"/>
          <a:ext cx="6034827" cy="4916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575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72D0-81C2-05E7-683A-561B6A08ED22}"/>
              </a:ext>
            </a:extLst>
          </p:cNvPr>
          <p:cNvSpPr>
            <a:spLocks noGrp="1"/>
          </p:cNvSpPr>
          <p:nvPr>
            <p:ph type="title"/>
          </p:nvPr>
        </p:nvSpPr>
        <p:spPr/>
        <p:txBody>
          <a:bodyPr/>
          <a:lstStyle/>
          <a:p>
            <a:r>
              <a:rPr lang="en-US"/>
              <a:t>Examples OF Client Responsibilities</a:t>
            </a:r>
          </a:p>
        </p:txBody>
      </p:sp>
      <p:sp>
        <p:nvSpPr>
          <p:cNvPr id="3" name="Content Placeholder 2">
            <a:extLst>
              <a:ext uri="{FF2B5EF4-FFF2-40B4-BE49-F238E27FC236}">
                <a16:creationId xmlns:a16="http://schemas.microsoft.com/office/drawing/2014/main" id="{BED7ADD1-F4C5-358C-85CC-1559DAE4A7CA}"/>
              </a:ext>
            </a:extLst>
          </p:cNvPr>
          <p:cNvSpPr>
            <a:spLocks noGrp="1"/>
          </p:cNvSpPr>
          <p:nvPr>
            <p:ph sz="half" idx="1"/>
          </p:nvPr>
        </p:nvSpPr>
        <p:spPr/>
        <p:txBody>
          <a:bodyPr>
            <a:normAutofit fontScale="92500" lnSpcReduction="10000"/>
          </a:bodyPr>
          <a:lstStyle/>
          <a:p>
            <a:r>
              <a:rPr lang="en-US"/>
              <a:t>No unsupervised time around children under the age of ___</a:t>
            </a:r>
          </a:p>
          <a:p>
            <a:r>
              <a:rPr lang="en-US"/>
              <a:t>Level of Internet access</a:t>
            </a:r>
          </a:p>
          <a:p>
            <a:r>
              <a:rPr lang="en-US"/>
              <a:t>Level of supervision for community activities</a:t>
            </a:r>
          </a:p>
          <a:p>
            <a:r>
              <a:rPr lang="en-US"/>
              <a:t>No babysitting or caretaking of younger children</a:t>
            </a:r>
          </a:p>
        </p:txBody>
      </p:sp>
      <p:sp>
        <p:nvSpPr>
          <p:cNvPr id="4" name="Content Placeholder 3">
            <a:extLst>
              <a:ext uri="{FF2B5EF4-FFF2-40B4-BE49-F238E27FC236}">
                <a16:creationId xmlns:a16="http://schemas.microsoft.com/office/drawing/2014/main" id="{24154CB9-6C61-DE4B-88D9-CC5D88711AF1}"/>
              </a:ext>
            </a:extLst>
          </p:cNvPr>
          <p:cNvSpPr>
            <a:spLocks noGrp="1"/>
          </p:cNvSpPr>
          <p:nvPr>
            <p:ph sz="half" idx="2"/>
          </p:nvPr>
        </p:nvSpPr>
        <p:spPr/>
        <p:txBody>
          <a:bodyPr>
            <a:normAutofit fontScale="92500" lnSpcReduction="10000"/>
          </a:bodyPr>
          <a:lstStyle/>
          <a:p>
            <a:r>
              <a:rPr lang="en-US"/>
              <a:t>No sharing of bedroom space with younger children</a:t>
            </a:r>
          </a:p>
          <a:p>
            <a:r>
              <a:rPr lang="en-US"/>
              <a:t>Must wear clothing around other people in the family</a:t>
            </a:r>
          </a:p>
          <a:p>
            <a:r>
              <a:rPr lang="en-US"/>
              <a:t>No overnights at other peoples’ homes unless adult(s) in other homes aware of safety plan</a:t>
            </a:r>
          </a:p>
          <a:p>
            <a:r>
              <a:rPr lang="en-US"/>
              <a:t>No contact with victim, if youth living outside the home</a:t>
            </a:r>
          </a:p>
          <a:p>
            <a:endParaRPr lang="en-US"/>
          </a:p>
        </p:txBody>
      </p:sp>
    </p:spTree>
    <p:extLst>
      <p:ext uri="{BB962C8B-B14F-4D97-AF65-F5344CB8AC3E}">
        <p14:creationId xmlns:p14="http://schemas.microsoft.com/office/powerpoint/2010/main" val="2952441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7B0C1-78BE-3EFC-D83A-1A957A8B6CB3}"/>
              </a:ext>
            </a:extLst>
          </p:cNvPr>
          <p:cNvSpPr>
            <a:spLocks noGrp="1"/>
          </p:cNvSpPr>
          <p:nvPr>
            <p:ph type="title"/>
          </p:nvPr>
        </p:nvSpPr>
        <p:spPr>
          <a:xfrm>
            <a:off x="849683" y="1240076"/>
            <a:ext cx="2727813" cy="4584527"/>
          </a:xfrm>
        </p:spPr>
        <p:txBody>
          <a:bodyPr>
            <a:normAutofit/>
          </a:bodyPr>
          <a:lstStyle/>
          <a:p>
            <a:r>
              <a:rPr lang="en-US" sz="2000">
                <a:solidFill>
                  <a:srgbClr val="FFFFFF"/>
                </a:solidFill>
                <a:cs typeface="Sabon Next LT"/>
              </a:rPr>
              <a:t>Psychoeducation classes</a:t>
            </a:r>
            <a:endParaRPr lang="en-US" sz="2000">
              <a:solidFill>
                <a:srgbClr val="FFFFFF"/>
              </a:solidFill>
            </a:endParaRPr>
          </a:p>
        </p:txBody>
      </p:sp>
      <p:sp>
        <p:nvSpPr>
          <p:cNvPr id="3" name="Content Placeholder 2">
            <a:extLst>
              <a:ext uri="{FF2B5EF4-FFF2-40B4-BE49-F238E27FC236}">
                <a16:creationId xmlns:a16="http://schemas.microsoft.com/office/drawing/2014/main" id="{0B7D6789-0075-D0E0-9452-63A9DAD63DFA}"/>
              </a:ext>
            </a:extLst>
          </p:cNvPr>
          <p:cNvSpPr>
            <a:spLocks noGrp="1"/>
          </p:cNvSpPr>
          <p:nvPr>
            <p:ph idx="1"/>
          </p:nvPr>
        </p:nvSpPr>
        <p:spPr>
          <a:xfrm>
            <a:off x="4705594" y="1240077"/>
            <a:ext cx="6034827" cy="4916465"/>
          </a:xfrm>
        </p:spPr>
        <p:txBody>
          <a:bodyPr anchor="t">
            <a:normAutofit/>
          </a:bodyPr>
          <a:lstStyle/>
          <a:p>
            <a:r>
              <a:rPr lang="en-US"/>
              <a:t>Want parents to be comfortable talking about sexual things with their child</a:t>
            </a:r>
          </a:p>
          <a:p>
            <a:r>
              <a:rPr lang="en-US"/>
              <a:t>Provide education on expected age-appropriate sexual behaviors versus problematic</a:t>
            </a:r>
          </a:p>
          <a:p>
            <a:r>
              <a:rPr lang="en-US"/>
              <a:t>Dispel any myths or misconceptions parents may have regarding sexual abuse</a:t>
            </a:r>
          </a:p>
          <a:p>
            <a:r>
              <a:rPr lang="en-US"/>
              <a:t>Provide overview of the sexually problematic behavior treatment</a:t>
            </a:r>
          </a:p>
        </p:txBody>
      </p:sp>
    </p:spTree>
    <p:extLst>
      <p:ext uri="{BB962C8B-B14F-4D97-AF65-F5344CB8AC3E}">
        <p14:creationId xmlns:p14="http://schemas.microsoft.com/office/powerpoint/2010/main" val="209435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CCDC-4446-5FA7-69EB-F5BB2A46056E}"/>
              </a:ext>
            </a:extLst>
          </p:cNvPr>
          <p:cNvSpPr>
            <a:spLocks noGrp="1"/>
          </p:cNvSpPr>
          <p:nvPr>
            <p:ph type="title"/>
          </p:nvPr>
        </p:nvSpPr>
        <p:spPr/>
        <p:txBody>
          <a:bodyPr/>
          <a:lstStyle/>
          <a:p>
            <a:r>
              <a:rPr lang="en-US"/>
              <a:t>ACTIVITY</a:t>
            </a:r>
          </a:p>
        </p:txBody>
      </p:sp>
      <p:sp>
        <p:nvSpPr>
          <p:cNvPr id="3" name="Content Placeholder 2">
            <a:extLst>
              <a:ext uri="{FF2B5EF4-FFF2-40B4-BE49-F238E27FC236}">
                <a16:creationId xmlns:a16="http://schemas.microsoft.com/office/drawing/2014/main" id="{C8D720E4-695D-15EC-D2B1-C0B3C8A5AE2C}"/>
              </a:ext>
            </a:extLst>
          </p:cNvPr>
          <p:cNvSpPr>
            <a:spLocks noGrp="1"/>
          </p:cNvSpPr>
          <p:nvPr>
            <p:ph idx="1"/>
          </p:nvPr>
        </p:nvSpPr>
        <p:spPr/>
        <p:txBody>
          <a:bodyPr/>
          <a:lstStyle/>
          <a:p>
            <a:r>
              <a:rPr lang="en-US"/>
              <a:t>Take 5 minutes to complete the T/F version of the ABC pre-test for caretakers taking the </a:t>
            </a:r>
            <a:r>
              <a:rPr lang="en-US" err="1"/>
              <a:t>psychoed</a:t>
            </a:r>
            <a:r>
              <a:rPr lang="en-US"/>
              <a:t> classes</a:t>
            </a:r>
          </a:p>
          <a:p>
            <a:r>
              <a:rPr lang="en-US"/>
              <a:t>Imagine yourself being a caretaker in these classes and taking this test</a:t>
            </a:r>
          </a:p>
          <a:p>
            <a:r>
              <a:rPr lang="en-US"/>
              <a:t>What might be some challenges?</a:t>
            </a:r>
          </a:p>
          <a:p>
            <a:r>
              <a:rPr lang="en-US"/>
              <a:t>Score and discuss</a:t>
            </a:r>
          </a:p>
        </p:txBody>
      </p:sp>
    </p:spTree>
    <p:extLst>
      <p:ext uri="{BB962C8B-B14F-4D97-AF65-F5344CB8AC3E}">
        <p14:creationId xmlns:p14="http://schemas.microsoft.com/office/powerpoint/2010/main" val="2782913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CFE7-A827-5E15-4936-E3769465B115}"/>
              </a:ext>
            </a:extLst>
          </p:cNvPr>
          <p:cNvSpPr>
            <a:spLocks noGrp="1"/>
          </p:cNvSpPr>
          <p:nvPr>
            <p:ph type="title"/>
          </p:nvPr>
        </p:nvSpPr>
        <p:spPr/>
        <p:txBody>
          <a:bodyPr/>
          <a:lstStyle/>
          <a:p>
            <a:r>
              <a:rPr lang="en-US"/>
              <a:t>T/F answer key</a:t>
            </a:r>
          </a:p>
        </p:txBody>
      </p:sp>
      <p:sp>
        <p:nvSpPr>
          <p:cNvPr id="3" name="Content Placeholder 2">
            <a:extLst>
              <a:ext uri="{FF2B5EF4-FFF2-40B4-BE49-F238E27FC236}">
                <a16:creationId xmlns:a16="http://schemas.microsoft.com/office/drawing/2014/main" id="{441A1FFA-E326-A79B-B8D6-229FC0B76F77}"/>
              </a:ext>
            </a:extLst>
          </p:cNvPr>
          <p:cNvSpPr>
            <a:spLocks noGrp="1"/>
          </p:cNvSpPr>
          <p:nvPr>
            <p:ph sz="half" idx="1"/>
          </p:nvPr>
        </p:nvSpPr>
        <p:spPr/>
        <p:txBody>
          <a:bodyPr vert="horz" lIns="91440" tIns="45720" rIns="91440" bIns="45720" rtlCol="0" anchor="t">
            <a:normAutofit/>
          </a:bodyPr>
          <a:lstStyle/>
          <a:p>
            <a:pPr marL="457200" indent="-457200">
              <a:buAutoNum type="arabicPeriod"/>
            </a:pPr>
            <a:r>
              <a:rPr lang="en-US"/>
              <a:t>F</a:t>
            </a:r>
          </a:p>
          <a:p>
            <a:pPr marL="457200" indent="-457200">
              <a:buAutoNum type="arabicPeriod"/>
            </a:pPr>
            <a:r>
              <a:rPr lang="en-US"/>
              <a:t>F</a:t>
            </a:r>
          </a:p>
          <a:p>
            <a:pPr marL="457200" indent="-457200">
              <a:buAutoNum type="arabicPeriod"/>
            </a:pPr>
            <a:r>
              <a:rPr lang="en-US"/>
              <a:t>T</a:t>
            </a:r>
          </a:p>
          <a:p>
            <a:pPr marL="457200" indent="-457200">
              <a:buAutoNum type="arabicPeriod"/>
            </a:pPr>
            <a:r>
              <a:rPr lang="en-US"/>
              <a:t>F</a:t>
            </a:r>
          </a:p>
          <a:p>
            <a:pPr marL="457200" indent="-457200">
              <a:buAutoNum type="arabicPeriod"/>
            </a:pPr>
            <a:r>
              <a:rPr lang="en-US"/>
              <a:t>F</a:t>
            </a:r>
          </a:p>
          <a:p>
            <a:pPr marL="457200" indent="-457200">
              <a:buAutoNum type="arabicPeriod"/>
            </a:pPr>
            <a:r>
              <a:rPr lang="en-US"/>
              <a:t>F</a:t>
            </a:r>
          </a:p>
          <a:p>
            <a:pPr marL="457200" indent="-457200">
              <a:buAutoNum type="arabicPeriod"/>
            </a:pPr>
            <a:r>
              <a:rPr lang="en-US"/>
              <a:t>F</a:t>
            </a:r>
          </a:p>
          <a:p>
            <a:pPr marL="0" indent="0">
              <a:buNone/>
            </a:pPr>
            <a:endParaRPr lang="en-US"/>
          </a:p>
        </p:txBody>
      </p:sp>
      <p:sp>
        <p:nvSpPr>
          <p:cNvPr id="4" name="Content Placeholder 3">
            <a:extLst>
              <a:ext uri="{FF2B5EF4-FFF2-40B4-BE49-F238E27FC236}">
                <a16:creationId xmlns:a16="http://schemas.microsoft.com/office/drawing/2014/main" id="{F1421D8E-8297-32A5-939B-28ACA0749B58}"/>
              </a:ext>
            </a:extLst>
          </p:cNvPr>
          <p:cNvSpPr>
            <a:spLocks noGrp="1"/>
          </p:cNvSpPr>
          <p:nvPr>
            <p:ph sz="half" idx="2"/>
          </p:nvPr>
        </p:nvSpPr>
        <p:spPr/>
        <p:txBody>
          <a:bodyPr vert="horz" lIns="91440" tIns="45720" rIns="91440" bIns="45720" rtlCol="0" anchor="t">
            <a:normAutofit/>
          </a:bodyPr>
          <a:lstStyle/>
          <a:p>
            <a:pPr marL="0" indent="0">
              <a:buNone/>
            </a:pPr>
            <a:r>
              <a:rPr lang="en-US"/>
              <a:t>8. T</a:t>
            </a:r>
          </a:p>
          <a:p>
            <a:pPr marL="0" indent="0">
              <a:buNone/>
            </a:pPr>
            <a:r>
              <a:rPr lang="en-US"/>
              <a:t>9. F</a:t>
            </a:r>
          </a:p>
          <a:p>
            <a:pPr marL="0" indent="0">
              <a:buNone/>
            </a:pPr>
            <a:r>
              <a:rPr lang="en-US"/>
              <a:t>10. T</a:t>
            </a:r>
          </a:p>
          <a:p>
            <a:pPr marL="0" indent="0">
              <a:buNone/>
            </a:pPr>
            <a:r>
              <a:rPr lang="en-US"/>
              <a:t>11. F</a:t>
            </a:r>
          </a:p>
          <a:p>
            <a:pPr marL="0" indent="0">
              <a:buNone/>
            </a:pPr>
            <a:r>
              <a:rPr lang="en-US"/>
              <a:t>12. F</a:t>
            </a:r>
          </a:p>
          <a:p>
            <a:pPr marL="0" indent="0">
              <a:buNone/>
            </a:pPr>
            <a:r>
              <a:rPr lang="en-US"/>
              <a:t>13. F</a:t>
            </a:r>
          </a:p>
          <a:p>
            <a:pPr marL="0" indent="0">
              <a:buNone/>
            </a:pPr>
            <a:r>
              <a:rPr lang="en-US"/>
              <a:t>14. F</a:t>
            </a:r>
          </a:p>
        </p:txBody>
      </p:sp>
    </p:spTree>
    <p:extLst>
      <p:ext uri="{BB962C8B-B14F-4D97-AF65-F5344CB8AC3E}">
        <p14:creationId xmlns:p14="http://schemas.microsoft.com/office/powerpoint/2010/main" val="617506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26161-5328-4DAC-07A5-6B09EC9F7371}"/>
              </a:ext>
            </a:extLst>
          </p:cNvPr>
          <p:cNvSpPr>
            <a:spLocks noGrp="1"/>
          </p:cNvSpPr>
          <p:nvPr>
            <p:ph type="title"/>
          </p:nvPr>
        </p:nvSpPr>
        <p:spPr>
          <a:xfrm>
            <a:off x="849683" y="1240076"/>
            <a:ext cx="2727813" cy="4584527"/>
          </a:xfrm>
        </p:spPr>
        <p:txBody>
          <a:bodyPr>
            <a:normAutofit/>
          </a:bodyPr>
          <a:lstStyle/>
          <a:p>
            <a:r>
              <a:rPr lang="en-US">
                <a:solidFill>
                  <a:srgbClr val="FFFFFF"/>
                </a:solidFill>
                <a:cs typeface="Sabon Next LT"/>
              </a:rPr>
              <a:t>Quarterly Progress meetings</a:t>
            </a:r>
            <a:endParaRPr lang="en-US">
              <a:solidFill>
                <a:srgbClr val="FFFFFF"/>
              </a:solidFill>
            </a:endParaRPr>
          </a:p>
        </p:txBody>
      </p:sp>
      <p:sp>
        <p:nvSpPr>
          <p:cNvPr id="3" name="Content Placeholder 2">
            <a:extLst>
              <a:ext uri="{FF2B5EF4-FFF2-40B4-BE49-F238E27FC236}">
                <a16:creationId xmlns:a16="http://schemas.microsoft.com/office/drawing/2014/main" id="{F1B1FB4D-52AC-64C1-CFA7-30ADA417E7C1}"/>
              </a:ext>
            </a:extLst>
          </p:cNvPr>
          <p:cNvSpPr>
            <a:spLocks noGrp="1"/>
          </p:cNvSpPr>
          <p:nvPr>
            <p:ph idx="1"/>
          </p:nvPr>
        </p:nvSpPr>
        <p:spPr>
          <a:xfrm>
            <a:off x="4705594" y="1240077"/>
            <a:ext cx="6034827" cy="4916465"/>
          </a:xfrm>
        </p:spPr>
        <p:txBody>
          <a:bodyPr anchor="t">
            <a:normAutofit/>
          </a:bodyPr>
          <a:lstStyle/>
          <a:p>
            <a:r>
              <a:rPr lang="en-US"/>
              <a:t>Check in on adherence to safety plan</a:t>
            </a:r>
          </a:p>
          <a:p>
            <a:r>
              <a:rPr lang="en-US"/>
              <a:t>Update on youth progress in treatment </a:t>
            </a:r>
          </a:p>
          <a:p>
            <a:r>
              <a:rPr lang="en-US"/>
              <a:t>Address challenges/barriers to progress</a:t>
            </a:r>
          </a:p>
          <a:p>
            <a:r>
              <a:rPr lang="en-US"/>
              <a:t>Assess progress in daily and family functioning</a:t>
            </a:r>
          </a:p>
        </p:txBody>
      </p:sp>
    </p:spTree>
    <p:extLst>
      <p:ext uri="{BB962C8B-B14F-4D97-AF65-F5344CB8AC3E}">
        <p14:creationId xmlns:p14="http://schemas.microsoft.com/office/powerpoint/2010/main" val="75379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F9F03-1B2C-2DEC-A353-B3B02CBADDB2}"/>
              </a:ext>
            </a:extLst>
          </p:cNvPr>
          <p:cNvSpPr>
            <a:spLocks noGrp="1"/>
          </p:cNvSpPr>
          <p:nvPr>
            <p:ph type="title"/>
          </p:nvPr>
        </p:nvSpPr>
        <p:spPr>
          <a:xfrm>
            <a:off x="849683" y="1240076"/>
            <a:ext cx="2727813" cy="4584527"/>
          </a:xfrm>
        </p:spPr>
        <p:txBody>
          <a:bodyPr>
            <a:normAutofit/>
          </a:bodyPr>
          <a:lstStyle/>
          <a:p>
            <a:r>
              <a:rPr lang="en-US" sz="2700">
                <a:solidFill>
                  <a:srgbClr val="FFFFFF"/>
                </a:solidFill>
                <a:cs typeface="Sabon Next LT"/>
              </a:rPr>
              <a:t>Parent/Child Sessions</a:t>
            </a:r>
            <a:endParaRPr lang="en-US" sz="2700">
              <a:solidFill>
                <a:srgbClr val="FFFFFF"/>
              </a:solidFill>
            </a:endParaRPr>
          </a:p>
        </p:txBody>
      </p:sp>
      <p:sp>
        <p:nvSpPr>
          <p:cNvPr id="3" name="Content Placeholder 2">
            <a:extLst>
              <a:ext uri="{FF2B5EF4-FFF2-40B4-BE49-F238E27FC236}">
                <a16:creationId xmlns:a16="http://schemas.microsoft.com/office/drawing/2014/main" id="{E1FD6BB9-6C85-94AB-7C32-BFA1B85491DE}"/>
              </a:ext>
            </a:extLst>
          </p:cNvPr>
          <p:cNvSpPr>
            <a:spLocks noGrp="1"/>
          </p:cNvSpPr>
          <p:nvPr>
            <p:ph idx="1"/>
          </p:nvPr>
        </p:nvSpPr>
        <p:spPr>
          <a:xfrm>
            <a:off x="4705594" y="1240077"/>
            <a:ext cx="6034827" cy="4916465"/>
          </a:xfrm>
        </p:spPr>
        <p:txBody>
          <a:bodyPr anchor="t">
            <a:normAutofit/>
          </a:bodyPr>
          <a:lstStyle/>
          <a:p>
            <a:r>
              <a:rPr lang="en-US"/>
              <a:t>Setting boundaries and rules at initial family session</a:t>
            </a:r>
          </a:p>
          <a:p>
            <a:r>
              <a:rPr lang="en-US"/>
              <a:t>Establish family treatment goals</a:t>
            </a:r>
          </a:p>
          <a:p>
            <a:r>
              <a:rPr lang="en-US"/>
              <a:t>Meet with child and caregiver individually before beginning sessions together</a:t>
            </a:r>
          </a:p>
          <a:p>
            <a:r>
              <a:rPr lang="en-US"/>
              <a:t>Strengths-based interventions</a:t>
            </a:r>
          </a:p>
          <a:p>
            <a:r>
              <a:rPr lang="en-US"/>
              <a:t>Assess whether additional services are needed</a:t>
            </a:r>
          </a:p>
          <a:p>
            <a:r>
              <a:rPr lang="en-US"/>
              <a:t>Who all needs to be involved in family therapy sessions</a:t>
            </a:r>
          </a:p>
          <a:p>
            <a:endParaRPr lang="en-US"/>
          </a:p>
        </p:txBody>
      </p:sp>
    </p:spTree>
    <p:extLst>
      <p:ext uri="{BB962C8B-B14F-4D97-AF65-F5344CB8AC3E}">
        <p14:creationId xmlns:p14="http://schemas.microsoft.com/office/powerpoint/2010/main" val="32368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59C5A-DC27-A922-9547-3B416A00DC34}"/>
              </a:ext>
            </a:extLst>
          </p:cNvPr>
          <p:cNvSpPr>
            <a:spLocks noGrp="1"/>
          </p:cNvSpPr>
          <p:nvPr>
            <p:ph type="title"/>
          </p:nvPr>
        </p:nvSpPr>
        <p:spPr>
          <a:xfrm>
            <a:off x="804672" y="964692"/>
            <a:ext cx="5894832" cy="1188720"/>
          </a:xfrm>
        </p:spPr>
        <p:txBody>
          <a:bodyPr>
            <a:normAutofit/>
          </a:bodyPr>
          <a:lstStyle/>
          <a:p>
            <a:r>
              <a:rPr lang="en-US" sz="2400" b="1" i="0">
                <a:effectLst/>
                <a:latin typeface="Open Sans" panose="020B0606030504020204" pitchFamily="34" charset="0"/>
              </a:rPr>
              <a:t>Following this session, the learner should be able to:</a:t>
            </a:r>
            <a:endParaRPr lang="en-US" sz="2400"/>
          </a:p>
        </p:txBody>
      </p:sp>
      <p:sp>
        <p:nvSpPr>
          <p:cNvPr id="3" name="Content Placeholder 2">
            <a:extLst>
              <a:ext uri="{FF2B5EF4-FFF2-40B4-BE49-F238E27FC236}">
                <a16:creationId xmlns:a16="http://schemas.microsoft.com/office/drawing/2014/main" id="{AA00DB9F-61A4-5548-505B-292E013A170C}"/>
              </a:ext>
            </a:extLst>
          </p:cNvPr>
          <p:cNvSpPr>
            <a:spLocks noGrp="1"/>
          </p:cNvSpPr>
          <p:nvPr>
            <p:ph idx="1"/>
          </p:nvPr>
        </p:nvSpPr>
        <p:spPr>
          <a:xfrm>
            <a:off x="871728" y="1926787"/>
            <a:ext cx="5894832" cy="3984901"/>
          </a:xfrm>
        </p:spPr>
        <p:txBody>
          <a:bodyPr>
            <a:normAutofit fontScale="62500" lnSpcReduction="20000"/>
          </a:bodyPr>
          <a:lstStyle/>
          <a:p>
            <a:pPr>
              <a:lnSpc>
                <a:spcPct val="90000"/>
              </a:lnSpc>
            </a:pPr>
            <a:r>
              <a:rPr lang="en-US" sz="2300" b="0" i="0">
                <a:effectLst/>
                <a:latin typeface="Open Sans" panose="020B0606030504020204" pitchFamily="34" charset="0"/>
              </a:rPr>
              <a:t>Discuss the importance of the caregiver being involved in the assessment and treatment process from the beginning</a:t>
            </a:r>
          </a:p>
          <a:p>
            <a:pPr>
              <a:lnSpc>
                <a:spcPct val="90000"/>
              </a:lnSpc>
            </a:pPr>
            <a:r>
              <a:rPr lang="en-US" sz="2300" b="0" i="0">
                <a:effectLst/>
                <a:latin typeface="Open Sans" panose="020B0606030504020204" pitchFamily="34" charset="0"/>
                <a:ea typeface="Open Sans" panose="020B0606030504020204" pitchFamily="34" charset="0"/>
                <a:cs typeface="Open Sans" panose="020B0606030504020204" pitchFamily="34" charset="0"/>
              </a:rPr>
              <a:t>Understand </a:t>
            </a:r>
            <a:r>
              <a:rPr lang="en-US" sz="2300" b="0">
                <a:latin typeface="Open Sans" panose="020B0606030504020204" pitchFamily="34" charset="0"/>
                <a:ea typeface="Open Sans" panose="020B0606030504020204" pitchFamily="34" charset="0"/>
                <a:cs typeface="Open Sans" panose="020B0606030504020204" pitchFamily="34" charset="0"/>
              </a:rPr>
              <a:t>the impact of perception</a:t>
            </a:r>
            <a:r>
              <a:rPr lang="en-US" sz="2300">
                <a:latin typeface="Open Sans" panose="020B0606030504020204" pitchFamily="34" charset="0"/>
                <a:ea typeface="Open Sans" panose="020B0606030504020204" pitchFamily="34" charset="0"/>
                <a:cs typeface="Open Sans" panose="020B0606030504020204" pitchFamily="34" charset="0"/>
              </a:rPr>
              <a:t> (both therapist’s and caretaker’s) in initial services</a:t>
            </a:r>
          </a:p>
          <a:p>
            <a:pPr>
              <a:lnSpc>
                <a:spcPct val="90000"/>
              </a:lnSpc>
            </a:pPr>
            <a:r>
              <a:rPr lang="en-US" sz="2300" b="0" i="0">
                <a:effectLst/>
                <a:latin typeface="Open Sans" panose="020B0606030504020204" pitchFamily="34" charset="0"/>
              </a:rPr>
              <a:t>Identify caregiver engagement strategies</a:t>
            </a:r>
          </a:p>
          <a:p>
            <a:pPr>
              <a:lnSpc>
                <a:spcPct val="90000"/>
              </a:lnSpc>
            </a:pPr>
            <a:r>
              <a:rPr lang="en-US" sz="2300" b="0" i="0">
                <a:effectLst/>
                <a:latin typeface="Open Sans" panose="020B0606030504020204" pitchFamily="34" charset="0"/>
              </a:rPr>
              <a:t>Understand how external/internal barriers affect engagement</a:t>
            </a:r>
          </a:p>
          <a:p>
            <a:pPr>
              <a:lnSpc>
                <a:spcPct val="90000"/>
              </a:lnSpc>
            </a:pPr>
            <a:r>
              <a:rPr lang="en-US" sz="2300" b="0" i="0">
                <a:effectLst/>
                <a:latin typeface="Open Sans" panose="020B0606030504020204" pitchFamily="34" charset="0"/>
              </a:rPr>
              <a:t>Identify strategies to address common barriers to caregiver participation</a:t>
            </a:r>
          </a:p>
          <a:p>
            <a:pPr>
              <a:lnSpc>
                <a:spcPct val="90000"/>
              </a:lnSpc>
            </a:pPr>
            <a:r>
              <a:rPr lang="en-US" sz="2300">
                <a:latin typeface="Open Sans" panose="020B0606030504020204" pitchFamily="34" charset="0"/>
                <a:ea typeface="Open Sans" panose="020B0606030504020204" pitchFamily="34" charset="0"/>
                <a:cs typeface="Open Sans" panose="020B0606030504020204" pitchFamily="34" charset="0"/>
              </a:rPr>
              <a:t>Gain better understanding of why there is resistance  and what to do about it?</a:t>
            </a:r>
          </a:p>
          <a:p>
            <a:pPr>
              <a:lnSpc>
                <a:spcPct val="90000"/>
              </a:lnSpc>
            </a:pPr>
            <a:r>
              <a:rPr lang="en-US" sz="2300">
                <a:latin typeface="Open Sans" panose="020B0606030504020204" pitchFamily="34" charset="0"/>
                <a:ea typeface="Open Sans" panose="020B0606030504020204" pitchFamily="34" charset="0"/>
                <a:cs typeface="Open Sans" panose="020B0606030504020204" pitchFamily="34" charset="0"/>
              </a:rPr>
              <a:t>Understand how psychoeducation of caretakers is key to success in youth’s treatment</a:t>
            </a:r>
          </a:p>
          <a:p>
            <a:pPr>
              <a:lnSpc>
                <a:spcPct val="90000"/>
              </a:lnSpc>
            </a:pPr>
            <a:r>
              <a:rPr lang="en-US" sz="2300">
                <a:latin typeface="Open Sans" panose="020B0606030504020204" pitchFamily="34" charset="0"/>
                <a:ea typeface="Open Sans" panose="020B0606030504020204" pitchFamily="34" charset="0"/>
                <a:cs typeface="Open Sans" panose="020B0606030504020204" pitchFamily="34" charset="0"/>
              </a:rPr>
              <a:t>Involving caretakers in a review of the assessment &amp; safety planning</a:t>
            </a:r>
          </a:p>
          <a:p>
            <a:pPr>
              <a:lnSpc>
                <a:spcPct val="90000"/>
              </a:lnSpc>
            </a:pPr>
            <a:r>
              <a:rPr lang="en-US" sz="2300">
                <a:latin typeface="Open Sans" panose="020B0606030504020204" pitchFamily="34" charset="0"/>
                <a:ea typeface="Open Sans" panose="020B0606030504020204" pitchFamily="34" charset="0"/>
                <a:cs typeface="Open Sans" panose="020B0606030504020204" pitchFamily="34" charset="0"/>
              </a:rPr>
              <a:t>When and how to include caretakers in family sessions</a:t>
            </a:r>
          </a:p>
          <a:p>
            <a:pPr>
              <a:lnSpc>
                <a:spcPct val="90000"/>
              </a:lnSpc>
            </a:pPr>
            <a:endParaRPr lang="en-US" sz="1500">
              <a:latin typeface="Open Sans" panose="020B0606030504020204" pitchFamily="34" charset="0"/>
              <a:ea typeface="Open Sans" panose="020B0606030504020204" pitchFamily="34" charset="0"/>
              <a:cs typeface="Open Sans" panose="020B0606030504020204" pitchFamily="34" charset="0"/>
            </a:endParaRPr>
          </a:p>
          <a:p>
            <a:pPr marL="0" indent="0">
              <a:lnSpc>
                <a:spcPct val="90000"/>
              </a:lnSpc>
              <a:buNone/>
            </a:pPr>
            <a:r>
              <a:rPr lang="en-US" sz="1500">
                <a:latin typeface="Open Sans" panose="020B0606030504020204" pitchFamily="34" charset="0"/>
                <a:ea typeface="Open Sans" panose="020B0606030504020204" pitchFamily="34" charset="0"/>
                <a:cs typeface="Open Sans" panose="020B0606030504020204" pitchFamily="34" charset="0"/>
              </a:rPr>
              <a:t> </a:t>
            </a:r>
            <a:br>
              <a:rPr lang="en-US" sz="1500">
                <a:latin typeface="Open Sans" panose="020B0606030504020204" pitchFamily="34" charset="0"/>
                <a:ea typeface="Open Sans" panose="020B0606030504020204" pitchFamily="34" charset="0"/>
                <a:cs typeface="Open Sans" panose="020B0606030504020204" pitchFamily="34" charset="0"/>
              </a:rPr>
            </a:br>
            <a:endParaRPr lang="en-US" sz="1500">
              <a:latin typeface="Open Sans" panose="020B0606030504020204" pitchFamily="34" charset="0"/>
              <a:ea typeface="Open Sans" panose="020B0606030504020204" pitchFamily="34" charset="0"/>
              <a:cs typeface="Open Sans" panose="020B0606030504020204" pitchFamily="34" charset="0"/>
            </a:endParaRPr>
          </a:p>
          <a:p>
            <a:pPr>
              <a:lnSpc>
                <a:spcPct val="90000"/>
              </a:lnSpc>
            </a:pPr>
            <a:endParaRPr lang="en-US" sz="1500" b="0" i="0">
              <a:effectLst/>
              <a:latin typeface="Open Sans" panose="020B0606030504020204" pitchFamily="34" charset="0"/>
            </a:endParaRPr>
          </a:p>
          <a:p>
            <a:pPr>
              <a:lnSpc>
                <a:spcPct val="90000"/>
              </a:lnSpc>
            </a:pPr>
            <a:endParaRPr lang="en-US" sz="1500" b="0" i="0">
              <a:effectLst/>
              <a:latin typeface="Open Sans" panose="020B0606030504020204" pitchFamily="34" charset="0"/>
            </a:endParaRPr>
          </a:p>
          <a:p>
            <a:pPr>
              <a:lnSpc>
                <a:spcPct val="90000"/>
              </a:lnSpc>
            </a:pPr>
            <a:endParaRPr lang="en-US" sz="1500"/>
          </a:p>
        </p:txBody>
      </p:sp>
      <p:pic>
        <p:nvPicPr>
          <p:cNvPr id="7" name="Graphic 6" descr="Board Room">
            <a:extLst>
              <a:ext uri="{FF2B5EF4-FFF2-40B4-BE49-F238E27FC236}">
                <a16:creationId xmlns:a16="http://schemas.microsoft.com/office/drawing/2014/main" id="{62BADB3D-418A-C3C7-E35E-EBA3B17B5A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5890" y="1768763"/>
            <a:ext cx="3328416" cy="3328416"/>
          </a:xfrm>
          <a:prstGeom prst="rect">
            <a:avLst/>
          </a:prstGeom>
        </p:spPr>
      </p:pic>
    </p:spTree>
    <p:extLst>
      <p:ext uri="{BB962C8B-B14F-4D97-AF65-F5344CB8AC3E}">
        <p14:creationId xmlns:p14="http://schemas.microsoft.com/office/powerpoint/2010/main" val="130039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FCFA-117F-0ABB-2396-AA68C52F1BBE}"/>
              </a:ext>
            </a:extLst>
          </p:cNvPr>
          <p:cNvSpPr>
            <a:spLocks noGrp="1"/>
          </p:cNvSpPr>
          <p:nvPr>
            <p:ph type="title"/>
          </p:nvPr>
        </p:nvSpPr>
        <p:spPr/>
        <p:txBody>
          <a:bodyPr/>
          <a:lstStyle/>
          <a:p>
            <a:r>
              <a:rPr lang="en-US"/>
              <a:t>Family interventions</a:t>
            </a:r>
          </a:p>
        </p:txBody>
      </p:sp>
      <p:sp>
        <p:nvSpPr>
          <p:cNvPr id="3" name="Content Placeholder 2">
            <a:extLst>
              <a:ext uri="{FF2B5EF4-FFF2-40B4-BE49-F238E27FC236}">
                <a16:creationId xmlns:a16="http://schemas.microsoft.com/office/drawing/2014/main" id="{178E1B53-DC72-3DBD-8645-9EA5F517FD79}"/>
              </a:ext>
            </a:extLst>
          </p:cNvPr>
          <p:cNvSpPr>
            <a:spLocks noGrp="1"/>
          </p:cNvSpPr>
          <p:nvPr>
            <p:ph idx="1"/>
          </p:nvPr>
        </p:nvSpPr>
        <p:spPr/>
        <p:txBody>
          <a:bodyPr/>
          <a:lstStyle/>
          <a:p>
            <a:r>
              <a:rPr lang="en-US"/>
              <a:t>Boat/Storm/Lighthouse (Trudy Post Sprunk – Creative Family Therapy Techniques/edited by Liana Lowenstein)</a:t>
            </a:r>
          </a:p>
          <a:p>
            <a:r>
              <a:rPr lang="en-US"/>
              <a:t>Back-to-Back Communications Activity</a:t>
            </a:r>
          </a:p>
          <a:p>
            <a:r>
              <a:rPr lang="en-US"/>
              <a:t>Abuse of Family Members/Mutual Respect Wheels (Step-Up program)</a:t>
            </a:r>
          </a:p>
          <a:p>
            <a:pPr marL="0" indent="0">
              <a:buNone/>
            </a:pPr>
            <a:endParaRPr lang="en-US"/>
          </a:p>
          <a:p>
            <a:endParaRPr lang="en-US"/>
          </a:p>
          <a:p>
            <a:endParaRPr lang="en-US"/>
          </a:p>
        </p:txBody>
      </p:sp>
    </p:spTree>
    <p:extLst>
      <p:ext uri="{BB962C8B-B14F-4D97-AF65-F5344CB8AC3E}">
        <p14:creationId xmlns:p14="http://schemas.microsoft.com/office/powerpoint/2010/main" val="3973930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884C2-EB96-89C1-917D-3DAB3E018547}"/>
              </a:ext>
            </a:extLst>
          </p:cNvPr>
          <p:cNvSpPr>
            <a:spLocks noGrp="1"/>
          </p:cNvSpPr>
          <p:nvPr>
            <p:ph type="title"/>
          </p:nvPr>
        </p:nvSpPr>
        <p:spPr>
          <a:xfrm>
            <a:off x="849683" y="1240076"/>
            <a:ext cx="2727813" cy="4584527"/>
          </a:xfrm>
        </p:spPr>
        <p:txBody>
          <a:bodyPr>
            <a:normAutofit/>
          </a:bodyPr>
          <a:lstStyle/>
          <a:p>
            <a:r>
              <a:rPr lang="en-US">
                <a:solidFill>
                  <a:srgbClr val="FFFFFF"/>
                </a:solidFill>
                <a:cs typeface="Sabon Next LT"/>
              </a:rPr>
              <a:t>End of Treatment</a:t>
            </a:r>
            <a:endParaRPr lang="en-US">
              <a:solidFill>
                <a:srgbClr val="FFFFFF"/>
              </a:solidFill>
            </a:endParaRPr>
          </a:p>
        </p:txBody>
      </p:sp>
      <p:sp>
        <p:nvSpPr>
          <p:cNvPr id="3" name="Content Placeholder 2">
            <a:extLst>
              <a:ext uri="{FF2B5EF4-FFF2-40B4-BE49-F238E27FC236}">
                <a16:creationId xmlns:a16="http://schemas.microsoft.com/office/drawing/2014/main" id="{9424DE1E-A1A9-E097-0BCF-628A17F30DCF}"/>
              </a:ext>
            </a:extLst>
          </p:cNvPr>
          <p:cNvSpPr>
            <a:spLocks noGrp="1"/>
          </p:cNvSpPr>
          <p:nvPr>
            <p:ph idx="1"/>
          </p:nvPr>
        </p:nvSpPr>
        <p:spPr>
          <a:xfrm>
            <a:off x="4705594" y="1240077"/>
            <a:ext cx="6034827" cy="4916465"/>
          </a:xfrm>
        </p:spPr>
        <p:txBody>
          <a:bodyPr vert="horz" lIns="91440" tIns="45720" rIns="91440" bIns="45720" rtlCol="0" anchor="t">
            <a:normAutofit/>
          </a:bodyPr>
          <a:lstStyle/>
          <a:p>
            <a:r>
              <a:rPr lang="en-US"/>
              <a:t>Apology work</a:t>
            </a:r>
          </a:p>
          <a:p>
            <a:r>
              <a:rPr lang="en-US"/>
              <a:t>Lifestyle Plan</a:t>
            </a:r>
          </a:p>
          <a:p>
            <a:r>
              <a:rPr lang="en-US"/>
              <a:t>Any revisions to safety plan</a:t>
            </a:r>
          </a:p>
          <a:p>
            <a:r>
              <a:rPr lang="en-US"/>
              <a:t>Importance of celebrating youth's success in treatment</a:t>
            </a:r>
          </a:p>
          <a:p>
            <a:r>
              <a:rPr lang="en-US"/>
              <a:t>Including parents in group treatment</a:t>
            </a:r>
          </a:p>
        </p:txBody>
      </p:sp>
    </p:spTree>
    <p:extLst>
      <p:ext uri="{BB962C8B-B14F-4D97-AF65-F5344CB8AC3E}">
        <p14:creationId xmlns:p14="http://schemas.microsoft.com/office/powerpoint/2010/main" val="28168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DAA8-F094-718E-0C06-12C8FED02DCD}"/>
              </a:ext>
            </a:extLst>
          </p:cNvPr>
          <p:cNvSpPr>
            <a:spLocks noGrp="1"/>
          </p:cNvSpPr>
          <p:nvPr>
            <p:ph type="title"/>
          </p:nvPr>
        </p:nvSpPr>
        <p:spPr/>
        <p:txBody>
          <a:bodyPr/>
          <a:lstStyle/>
          <a:p>
            <a:r>
              <a:rPr lang="en-US"/>
              <a:t>Take Home Points</a:t>
            </a:r>
          </a:p>
        </p:txBody>
      </p:sp>
      <p:sp>
        <p:nvSpPr>
          <p:cNvPr id="5" name="Content Placeholder 4">
            <a:extLst>
              <a:ext uri="{FF2B5EF4-FFF2-40B4-BE49-F238E27FC236}">
                <a16:creationId xmlns:a16="http://schemas.microsoft.com/office/drawing/2014/main" id="{FA253E97-EC34-0A52-DEAF-6F7E65C0C56D}"/>
              </a:ext>
            </a:extLst>
          </p:cNvPr>
          <p:cNvSpPr>
            <a:spLocks noGrp="1"/>
          </p:cNvSpPr>
          <p:nvPr>
            <p:ph idx="1"/>
          </p:nvPr>
        </p:nvSpPr>
        <p:spPr/>
        <p:txBody>
          <a:bodyPr/>
          <a:lstStyle/>
          <a:p>
            <a:r>
              <a:rPr lang="en-US" sz="2800"/>
              <a:t>Get into the caretaker’s shoes </a:t>
            </a:r>
          </a:p>
          <a:p>
            <a:r>
              <a:rPr lang="en-US" sz="2800"/>
              <a:t>PERCEPTIONS ARE IMPORTANT</a:t>
            </a:r>
          </a:p>
          <a:p>
            <a:r>
              <a:rPr lang="en-US" sz="2800"/>
              <a:t>Parents know their children more than we do</a:t>
            </a:r>
          </a:p>
          <a:p>
            <a:r>
              <a:rPr lang="en-US" sz="2800"/>
              <a:t>Success of the youth’s treatment is directly correlated to the engagement of the caretaker(s)</a:t>
            </a:r>
          </a:p>
          <a:p>
            <a:endParaRPr lang="en-US" sz="2800"/>
          </a:p>
        </p:txBody>
      </p:sp>
      <p:pic>
        <p:nvPicPr>
          <p:cNvPr id="7" name="Graphic 6" descr="Stars with solid fill">
            <a:extLst>
              <a:ext uri="{FF2B5EF4-FFF2-40B4-BE49-F238E27FC236}">
                <a16:creationId xmlns:a16="http://schemas.microsoft.com/office/drawing/2014/main" id="{07C7AD68-1F4E-D0D5-7353-7AFA4BC343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8880" y="2301240"/>
            <a:ext cx="914400" cy="914400"/>
          </a:xfrm>
          <a:prstGeom prst="rect">
            <a:avLst/>
          </a:prstGeom>
        </p:spPr>
      </p:pic>
      <p:pic>
        <p:nvPicPr>
          <p:cNvPr id="9" name="Graphic 8" descr="Stars outline">
            <a:extLst>
              <a:ext uri="{FF2B5EF4-FFF2-40B4-BE49-F238E27FC236}">
                <a16:creationId xmlns:a16="http://schemas.microsoft.com/office/drawing/2014/main" id="{1006034A-32AF-800A-C980-0940F43A4B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0197" y="2747897"/>
            <a:ext cx="914400" cy="914400"/>
          </a:xfrm>
          <a:prstGeom prst="rect">
            <a:avLst/>
          </a:prstGeom>
        </p:spPr>
      </p:pic>
      <p:pic>
        <p:nvPicPr>
          <p:cNvPr id="11" name="Graphic 10" descr="Shoe footprints with solid fill">
            <a:extLst>
              <a:ext uri="{FF2B5EF4-FFF2-40B4-BE49-F238E27FC236}">
                <a16:creationId xmlns:a16="http://schemas.microsoft.com/office/drawing/2014/main" id="{822B451D-BBD8-F775-BD3E-B94B946608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95139" y="1853754"/>
            <a:ext cx="914400" cy="914400"/>
          </a:xfrm>
          <a:prstGeom prst="rect">
            <a:avLst/>
          </a:prstGeom>
        </p:spPr>
      </p:pic>
    </p:spTree>
    <p:extLst>
      <p:ext uri="{BB962C8B-B14F-4D97-AF65-F5344CB8AC3E}">
        <p14:creationId xmlns:p14="http://schemas.microsoft.com/office/powerpoint/2010/main" val="639221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8A20-A1A4-A308-B526-53CCFDBBF0D2}"/>
              </a:ext>
            </a:extLst>
          </p:cNvPr>
          <p:cNvSpPr>
            <a:spLocks noGrp="1"/>
          </p:cNvSpPr>
          <p:nvPr>
            <p:ph type="title"/>
          </p:nvPr>
        </p:nvSpPr>
        <p:spPr/>
        <p:txBody>
          <a:bodyPr/>
          <a:lstStyle/>
          <a:p>
            <a:r>
              <a:rPr lang="en-US" dirty="0"/>
              <a:t>Question &amp; Answer Period</a:t>
            </a:r>
          </a:p>
        </p:txBody>
      </p:sp>
      <p:sp>
        <p:nvSpPr>
          <p:cNvPr id="3" name="Content Placeholder 2">
            <a:extLst>
              <a:ext uri="{FF2B5EF4-FFF2-40B4-BE49-F238E27FC236}">
                <a16:creationId xmlns:a16="http://schemas.microsoft.com/office/drawing/2014/main" id="{7D50A9D7-F23E-76CB-430B-04ED6B33373F}"/>
              </a:ext>
            </a:extLst>
          </p:cNvPr>
          <p:cNvSpPr>
            <a:spLocks noGrp="1"/>
          </p:cNvSpPr>
          <p:nvPr>
            <p:ph idx="1"/>
          </p:nvPr>
        </p:nvSpPr>
        <p:spPr/>
        <p:txBody>
          <a:bodyPr/>
          <a:lstStyle/>
          <a:p>
            <a:r>
              <a:rPr lang="en-US" dirty="0"/>
              <a:t>THANK YOU FOR ATTENDING THIS SEMINAR!</a:t>
            </a:r>
          </a:p>
          <a:p>
            <a:r>
              <a:rPr lang="en-US">
                <a:hlinkClick r:id="rId2"/>
              </a:rPr>
              <a:t>karen@abccounseling.org</a:t>
            </a:r>
            <a:endParaRPr lang="en-US"/>
          </a:p>
          <a:p>
            <a:r>
              <a:rPr lang="en-US" dirty="0"/>
              <a:t>lwillard@abccounseling.org</a:t>
            </a:r>
          </a:p>
        </p:txBody>
      </p:sp>
    </p:spTree>
    <p:extLst>
      <p:ext uri="{BB962C8B-B14F-4D97-AF65-F5344CB8AC3E}">
        <p14:creationId xmlns:p14="http://schemas.microsoft.com/office/powerpoint/2010/main" val="63789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98FF5-C30D-E483-496B-1079648504C9}"/>
              </a:ext>
            </a:extLst>
          </p:cNvPr>
          <p:cNvSpPr>
            <a:spLocks noGrp="1"/>
          </p:cNvSpPr>
          <p:nvPr>
            <p:ph type="title"/>
          </p:nvPr>
        </p:nvSpPr>
        <p:spPr/>
        <p:txBody>
          <a:bodyPr/>
          <a:lstStyle/>
          <a:p>
            <a:r>
              <a:rPr lang="en-US"/>
              <a:t>LITERATURE REVIEW</a:t>
            </a:r>
          </a:p>
        </p:txBody>
      </p:sp>
      <p:sp>
        <p:nvSpPr>
          <p:cNvPr id="3" name="Content Placeholder 2">
            <a:extLst>
              <a:ext uri="{FF2B5EF4-FFF2-40B4-BE49-F238E27FC236}">
                <a16:creationId xmlns:a16="http://schemas.microsoft.com/office/drawing/2014/main" id="{8CCDE00A-26D9-1160-C216-1651357B803F}"/>
              </a:ext>
            </a:extLst>
          </p:cNvPr>
          <p:cNvSpPr>
            <a:spLocks noGrp="1"/>
          </p:cNvSpPr>
          <p:nvPr>
            <p:ph idx="1"/>
          </p:nvPr>
        </p:nvSpPr>
        <p:spPr/>
        <p:txBody>
          <a:bodyPr>
            <a:normAutofit fontScale="92500" lnSpcReduction="20000"/>
          </a:bodyPr>
          <a:lstStyle/>
          <a:p>
            <a:pPr algn="l" fontAlgn="base">
              <a:buFont typeface="Arial" panose="020B0604020202020204" pitchFamily="34" charset="0"/>
              <a:buChar char="•"/>
            </a:pPr>
            <a:r>
              <a:rPr lang="en-US" b="0" i="0">
                <a:solidFill>
                  <a:srgbClr val="313537"/>
                </a:solidFill>
                <a:effectLst/>
                <a:latin typeface="var(--font-family-body)"/>
              </a:rPr>
              <a:t>Shields, J., Coser, A., Beasley, L., &amp; </a:t>
            </a:r>
            <a:r>
              <a:rPr lang="en-US" b="0" i="0" err="1">
                <a:solidFill>
                  <a:srgbClr val="313537"/>
                </a:solidFill>
                <a:effectLst/>
                <a:latin typeface="var(--font-family-body)"/>
              </a:rPr>
              <a:t>Silovsky</a:t>
            </a:r>
            <a:r>
              <a:rPr lang="en-US" b="0" i="0">
                <a:solidFill>
                  <a:srgbClr val="313537"/>
                </a:solidFill>
                <a:effectLst/>
                <a:latin typeface="var(--font-family-body)"/>
              </a:rPr>
              <a:t>, J. (2020). A qualitative examination of factors impacting family engagement in treatment for youth with problematic sexual behavior. Children And Youth Services Review, 108(C). Retrieved from </a:t>
            </a:r>
            <a:r>
              <a:rPr lang="en-US" b="0" i="0">
                <a:solidFill>
                  <a:srgbClr val="313537"/>
                </a:solidFill>
                <a:effectLst/>
                <a:latin typeface="var(--font-family-body)"/>
                <a:hlinkClick r:id="rId2"/>
              </a:rPr>
              <a:t>https://ideas.repec.org/a/eee/cysrev/v108y2020ics0190740919308059.html</a:t>
            </a:r>
            <a:endParaRPr lang="en-US" b="0" i="0">
              <a:solidFill>
                <a:srgbClr val="313537"/>
              </a:solidFill>
              <a:effectLst/>
              <a:latin typeface="var(--font-family-body)"/>
            </a:endParaRPr>
          </a:p>
          <a:p>
            <a:pPr algn="l" fontAlgn="base">
              <a:buFont typeface="Arial" panose="020B0604020202020204" pitchFamily="34" charset="0"/>
              <a:buChar char="•"/>
            </a:pPr>
            <a:r>
              <a:rPr lang="en-US" b="0" i="0">
                <a:solidFill>
                  <a:srgbClr val="313537"/>
                </a:solidFill>
                <a:effectLst/>
                <a:latin typeface="var(--font-family-body)"/>
              </a:rPr>
              <a:t>Yoder &amp; Brown. (2015). Challenges Facing Families of Sexually Abusive Youth: What Prevents Service Engagement? (2022). Victims &amp; Offenders. Retrieved from </a:t>
            </a:r>
            <a:r>
              <a:rPr lang="en-US" b="0" i="0">
                <a:solidFill>
                  <a:srgbClr val="313537"/>
                </a:solidFill>
                <a:effectLst/>
                <a:latin typeface="var(--font-family-body)"/>
                <a:hlinkClick r:id="rId3"/>
              </a:rPr>
              <a:t>https://www.tandfonline.com/doi/abs/10.1080/15564886.2013.875969</a:t>
            </a:r>
            <a:endParaRPr lang="en-US" b="0" i="0">
              <a:solidFill>
                <a:srgbClr val="313537"/>
              </a:solidFill>
              <a:effectLst/>
              <a:latin typeface="var(--font-family-body)"/>
            </a:endParaRPr>
          </a:p>
          <a:p>
            <a:pPr algn="l" fontAlgn="base">
              <a:buFont typeface="Arial" panose="020B0604020202020204" pitchFamily="34" charset="0"/>
              <a:buChar char="•"/>
            </a:pPr>
            <a:r>
              <a:rPr lang="en-US" b="0" i="0">
                <a:solidFill>
                  <a:srgbClr val="313537"/>
                </a:solidFill>
                <a:effectLst/>
                <a:latin typeface="var(--font-family-body)"/>
              </a:rPr>
              <a:t>Yoder, Jamie &amp; Ruch, Donna. (2014). Youth Who Have Sexually Offended: Using Strengths and Rapport to Engage Families in Treatment. Journal of Child and Family Studies. 24. 10.1007/s10826-014-0054-x.</a:t>
            </a:r>
          </a:p>
          <a:p>
            <a:endParaRPr lang="en-US"/>
          </a:p>
        </p:txBody>
      </p:sp>
    </p:spTree>
    <p:extLst>
      <p:ext uri="{BB962C8B-B14F-4D97-AF65-F5344CB8AC3E}">
        <p14:creationId xmlns:p14="http://schemas.microsoft.com/office/powerpoint/2010/main" val="3899726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B3DB-FE32-D1B2-E215-5FC0A392C6F4}"/>
              </a:ext>
            </a:extLst>
          </p:cNvPr>
          <p:cNvSpPr>
            <a:spLocks noGrp="1"/>
          </p:cNvSpPr>
          <p:nvPr>
            <p:ph type="title"/>
          </p:nvPr>
        </p:nvSpPr>
        <p:spPr/>
        <p:txBody>
          <a:bodyPr/>
          <a:lstStyle/>
          <a:p>
            <a:r>
              <a:rPr lang="en-US">
                <a:cs typeface="Sabon Next LT"/>
              </a:rPr>
              <a:t>Literature Review</a:t>
            </a:r>
          </a:p>
        </p:txBody>
      </p:sp>
      <p:sp>
        <p:nvSpPr>
          <p:cNvPr id="3" name="Content Placeholder 2">
            <a:extLst>
              <a:ext uri="{FF2B5EF4-FFF2-40B4-BE49-F238E27FC236}">
                <a16:creationId xmlns:a16="http://schemas.microsoft.com/office/drawing/2014/main" id="{D0FD54B8-1073-DA92-D349-DF86411333D3}"/>
              </a:ext>
            </a:extLst>
          </p:cNvPr>
          <p:cNvSpPr>
            <a:spLocks noGrp="1"/>
          </p:cNvSpPr>
          <p:nvPr>
            <p:ph idx="1"/>
          </p:nvPr>
        </p:nvSpPr>
        <p:spPr/>
        <p:txBody>
          <a:bodyPr vert="horz" lIns="91440" tIns="45720" rIns="91440" bIns="45720" rtlCol="0" anchor="t">
            <a:normAutofit/>
          </a:bodyPr>
          <a:lstStyle/>
          <a:p>
            <a:r>
              <a:rPr lang="en-US"/>
              <a:t>Criminogenic Needs as Intervening Factors in the Relation Between Insecure Attachments and Youth Sexual Violence (Yoder, Grady, Brown &amp; Dillard, 2019)</a:t>
            </a:r>
          </a:p>
          <a:p>
            <a:r>
              <a:rPr lang="en-US"/>
              <a:t>The Role of Psychosocial Stress on a Family-Based Treatment for Adolescents with Problematic Behaviors (Maya, Lorence, Hidalgo &amp; Jimenez, 2018)</a:t>
            </a:r>
          </a:p>
          <a:p>
            <a:r>
              <a:rPr lang="en-US">
                <a:ea typeface="+mn-lt"/>
                <a:cs typeface="+mn-lt"/>
              </a:rPr>
              <a:t>Impact of early intervention for youth with problematic sexual behaviors and their caregivers (</a:t>
            </a:r>
            <a:r>
              <a:rPr lang="en-US" err="1">
                <a:ea typeface="+mn-lt"/>
                <a:cs typeface="+mn-lt"/>
              </a:rPr>
              <a:t>Silovsky</a:t>
            </a:r>
            <a:r>
              <a:rPr lang="en-US">
                <a:ea typeface="+mn-lt"/>
                <a:cs typeface="+mn-lt"/>
              </a:rPr>
              <a:t>, Hunter &amp; Taylor, 2017)</a:t>
            </a:r>
            <a:endParaRPr lang="en-US"/>
          </a:p>
        </p:txBody>
      </p:sp>
    </p:spTree>
    <p:extLst>
      <p:ext uri="{BB962C8B-B14F-4D97-AF65-F5344CB8AC3E}">
        <p14:creationId xmlns:p14="http://schemas.microsoft.com/office/powerpoint/2010/main" val="337366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5EA43B-53FA-8B85-BC5D-B8D09CCC313D}"/>
              </a:ext>
            </a:extLst>
          </p:cNvPr>
          <p:cNvSpPr txBox="1"/>
          <p:nvPr/>
        </p:nvSpPr>
        <p:spPr>
          <a:xfrm>
            <a:off x="2682240" y="1853754"/>
            <a:ext cx="6437345" cy="3693319"/>
          </a:xfrm>
          <a:prstGeom prst="rect">
            <a:avLst/>
          </a:prstGeom>
          <a:noFill/>
        </p:spPr>
        <p:txBody>
          <a:bodyPr wrap="square">
            <a:spAutoFit/>
          </a:bodyPr>
          <a:lstStyle/>
          <a:p>
            <a:pPr algn="l" fontAlgn="base">
              <a:buFont typeface="Arial" panose="020B0604020202020204" pitchFamily="34" charset="0"/>
              <a:buChar char="•"/>
            </a:pPr>
            <a:r>
              <a:rPr lang="en-US" b="0" i="0">
                <a:solidFill>
                  <a:srgbClr val="313537"/>
                </a:solidFill>
                <a:effectLst/>
                <a:latin typeface="merriweather" panose="00000500000000000000" pitchFamily="2" charset="0"/>
              </a:rPr>
              <a:t>NCSBY - </a:t>
            </a:r>
            <a:r>
              <a:rPr lang="en-US" b="0" i="1">
                <a:solidFill>
                  <a:srgbClr val="313537"/>
                </a:solidFill>
                <a:effectLst/>
                <a:latin typeface="var(--font-family-body)"/>
              </a:rPr>
              <a:t>A Guide for Parents/Caregivers Concerned about Children’s Sexual Behavior</a:t>
            </a:r>
            <a:r>
              <a:rPr lang="en-US" b="0" i="0">
                <a:solidFill>
                  <a:srgbClr val="313537"/>
                </a:solidFill>
                <a:effectLst/>
                <a:latin typeface="merriweather" panose="00000500000000000000" pitchFamily="2" charset="0"/>
              </a:rPr>
              <a:t>. </a:t>
            </a:r>
            <a:r>
              <a:rPr lang="en-US" b="0" i="0">
                <a:solidFill>
                  <a:srgbClr val="313537"/>
                </a:solidFill>
                <a:effectLst/>
                <a:latin typeface="var(--font-family-body)"/>
                <a:hlinkClick r:id="rId2"/>
              </a:rPr>
              <a:t> https://www.ncsby.org/sites/default/files/Now%20What%20What%20to%20Expect%20out%20of%20Treatment%20-%20English.pdf</a:t>
            </a:r>
            <a:endParaRPr lang="en-US" b="0" i="0">
              <a:solidFill>
                <a:srgbClr val="313537"/>
              </a:solidFill>
              <a:effectLst/>
              <a:latin typeface="merriweather" panose="00000500000000000000" pitchFamily="2" charset="0"/>
            </a:endParaRPr>
          </a:p>
          <a:p>
            <a:pPr algn="l" fontAlgn="base">
              <a:buFont typeface="Arial" panose="020B0604020202020204" pitchFamily="34" charset="0"/>
              <a:buChar char="•"/>
            </a:pPr>
            <a:r>
              <a:rPr lang="en-US" b="0" i="0">
                <a:solidFill>
                  <a:srgbClr val="313537"/>
                </a:solidFill>
                <a:effectLst/>
                <a:latin typeface="merriweather" panose="00000500000000000000" pitchFamily="2" charset="0"/>
              </a:rPr>
              <a:t>NCSBY - </a:t>
            </a:r>
            <a:r>
              <a:rPr lang="en-US" b="0" i="1">
                <a:solidFill>
                  <a:srgbClr val="313537"/>
                </a:solidFill>
                <a:effectLst/>
                <a:latin typeface="var(--font-family-body)"/>
              </a:rPr>
              <a:t>A Message to Our Caregivers</a:t>
            </a:r>
            <a:r>
              <a:rPr lang="en-US" b="0" i="0">
                <a:solidFill>
                  <a:srgbClr val="313537"/>
                </a:solidFill>
                <a:effectLst/>
                <a:latin typeface="merriweather" panose="00000500000000000000" pitchFamily="2" charset="0"/>
              </a:rPr>
              <a:t>. </a:t>
            </a:r>
            <a:r>
              <a:rPr lang="en-US" b="0" i="0">
                <a:solidFill>
                  <a:srgbClr val="313537"/>
                </a:solidFill>
                <a:effectLst/>
                <a:latin typeface="var(--font-family-body)"/>
                <a:hlinkClick r:id="rId3"/>
              </a:rPr>
              <a:t>https://www.ncsby.org/sites/default/files/Youth%20Board%20Flyer.pdf</a:t>
            </a:r>
            <a:endParaRPr lang="en-US" b="0" i="0">
              <a:solidFill>
                <a:srgbClr val="313537"/>
              </a:solidFill>
              <a:effectLst/>
              <a:latin typeface="merriweather" panose="00000500000000000000" pitchFamily="2" charset="0"/>
            </a:endParaRPr>
          </a:p>
          <a:p>
            <a:pPr algn="l" fontAlgn="base">
              <a:buFont typeface="Arial" panose="020B0604020202020204" pitchFamily="34" charset="0"/>
              <a:buChar char="•"/>
            </a:pPr>
            <a:r>
              <a:rPr lang="en-US" b="0" i="0">
                <a:solidFill>
                  <a:srgbClr val="313537"/>
                </a:solidFill>
                <a:effectLst/>
                <a:latin typeface="merriweather" panose="00000500000000000000" pitchFamily="2" charset="0"/>
              </a:rPr>
              <a:t>St. Amanda, A., Bard, D. E., and </a:t>
            </a:r>
            <a:r>
              <a:rPr lang="en-US" b="0" i="0" err="1">
                <a:solidFill>
                  <a:srgbClr val="313537"/>
                </a:solidFill>
                <a:effectLst/>
                <a:latin typeface="merriweather" panose="00000500000000000000" pitchFamily="2" charset="0"/>
              </a:rPr>
              <a:t>Silovsky</a:t>
            </a:r>
            <a:r>
              <a:rPr lang="en-US" b="0" i="0">
                <a:solidFill>
                  <a:srgbClr val="313537"/>
                </a:solidFill>
                <a:effectLst/>
                <a:latin typeface="merriweather" panose="00000500000000000000" pitchFamily="2" charset="0"/>
              </a:rPr>
              <a:t>, J. F. (2008). Meta-Analysis of Treatment for Child Sexual Behavior Problems: Practice Elements and Outcomes. </a:t>
            </a:r>
            <a:r>
              <a:rPr lang="en-US" b="0" i="1">
                <a:solidFill>
                  <a:srgbClr val="313537"/>
                </a:solidFill>
                <a:effectLst/>
                <a:latin typeface="var(--font-family-body)"/>
              </a:rPr>
              <a:t>Child Maltreatment</a:t>
            </a:r>
            <a:r>
              <a:rPr lang="en-US" b="0" i="0">
                <a:solidFill>
                  <a:srgbClr val="313537"/>
                </a:solidFill>
                <a:effectLst/>
                <a:latin typeface="merriweather" panose="00000500000000000000" pitchFamily="2" charset="0"/>
              </a:rPr>
              <a:t>, 13(2), 145-166. </a:t>
            </a:r>
            <a:r>
              <a:rPr lang="en-US" b="0" i="0">
                <a:solidFill>
                  <a:srgbClr val="313537"/>
                </a:solidFill>
                <a:effectLst/>
                <a:latin typeface="var(--font-family-body)"/>
                <a:hlinkClick r:id="rId4"/>
              </a:rPr>
              <a:t>https://doi.org/10.1177/1077559508315353</a:t>
            </a:r>
            <a:endParaRPr lang="en-US" b="0" i="0">
              <a:solidFill>
                <a:srgbClr val="313537"/>
              </a:solidFill>
              <a:effectLst/>
              <a:latin typeface="merriweather" panose="00000500000000000000" pitchFamily="2" charset="0"/>
            </a:endParaRPr>
          </a:p>
        </p:txBody>
      </p:sp>
      <p:sp>
        <p:nvSpPr>
          <p:cNvPr id="8" name="Title 7">
            <a:extLst>
              <a:ext uri="{FF2B5EF4-FFF2-40B4-BE49-F238E27FC236}">
                <a16:creationId xmlns:a16="http://schemas.microsoft.com/office/drawing/2014/main" id="{AD91B7FF-3558-2229-7A8A-489C561A8D4B}"/>
              </a:ext>
            </a:extLst>
          </p:cNvPr>
          <p:cNvSpPr>
            <a:spLocks noGrp="1"/>
          </p:cNvSpPr>
          <p:nvPr>
            <p:ph type="title"/>
          </p:nvPr>
        </p:nvSpPr>
        <p:spPr/>
        <p:txBody>
          <a:bodyPr/>
          <a:lstStyle/>
          <a:p>
            <a:r>
              <a:rPr lang="en-US"/>
              <a:t>CAREGIVER RESOURCES</a:t>
            </a:r>
          </a:p>
        </p:txBody>
      </p:sp>
      <p:sp>
        <p:nvSpPr>
          <p:cNvPr id="9" name="Content Placeholder 8">
            <a:extLst>
              <a:ext uri="{FF2B5EF4-FFF2-40B4-BE49-F238E27FC236}">
                <a16:creationId xmlns:a16="http://schemas.microsoft.com/office/drawing/2014/main" id="{13E2B588-F3CC-DB5A-EFAB-A777CA6EEEAD}"/>
              </a:ext>
            </a:extLst>
          </p:cNvPr>
          <p:cNvSpPr>
            <a:spLocks noGrp="1"/>
          </p:cNvSpPr>
          <p:nvPr>
            <p:ph idx="1"/>
          </p:nvPr>
        </p:nvSpPr>
        <p:spPr>
          <a:xfrm>
            <a:off x="1451579" y="2096460"/>
            <a:ext cx="9603275" cy="3450613"/>
          </a:xfrm>
        </p:spPr>
        <p:txBody>
          <a:bodyPr/>
          <a:lstStyle/>
          <a:p>
            <a:endParaRPr lang="en-US"/>
          </a:p>
          <a:p>
            <a:pPr marL="0" indent="0">
              <a:buNone/>
            </a:pPr>
            <a:endParaRPr lang="en-US"/>
          </a:p>
        </p:txBody>
      </p:sp>
    </p:spTree>
    <p:extLst>
      <p:ext uri="{BB962C8B-B14F-4D97-AF65-F5344CB8AC3E}">
        <p14:creationId xmlns:p14="http://schemas.microsoft.com/office/powerpoint/2010/main" val="414452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5F3E-1511-05B7-C2AF-58DDA5C258A8}"/>
              </a:ext>
            </a:extLst>
          </p:cNvPr>
          <p:cNvSpPr>
            <a:spLocks noGrp="1"/>
          </p:cNvSpPr>
          <p:nvPr>
            <p:ph type="title"/>
          </p:nvPr>
        </p:nvSpPr>
        <p:spPr/>
        <p:txBody>
          <a:bodyPr/>
          <a:lstStyle/>
          <a:p>
            <a:r>
              <a:rPr lang="en-US">
                <a:cs typeface="Sabon Next LT"/>
              </a:rPr>
              <a:t>Why include caregivers in treatment?</a:t>
            </a:r>
            <a:endParaRPr lang="en-US"/>
          </a:p>
        </p:txBody>
      </p:sp>
      <p:sp>
        <p:nvSpPr>
          <p:cNvPr id="3" name="Content Placeholder 2">
            <a:extLst>
              <a:ext uri="{FF2B5EF4-FFF2-40B4-BE49-F238E27FC236}">
                <a16:creationId xmlns:a16="http://schemas.microsoft.com/office/drawing/2014/main" id="{25989A1A-E590-C07B-FA89-F99E3B49C503}"/>
              </a:ext>
            </a:extLst>
          </p:cNvPr>
          <p:cNvSpPr>
            <a:spLocks noGrp="1"/>
          </p:cNvSpPr>
          <p:nvPr>
            <p:ph idx="1"/>
          </p:nvPr>
        </p:nvSpPr>
        <p:spPr/>
        <p:txBody>
          <a:bodyPr vert="horz" lIns="91440" tIns="45720" rIns="91440" bIns="45720" rtlCol="0" anchor="t">
            <a:normAutofit/>
          </a:bodyPr>
          <a:lstStyle/>
          <a:p>
            <a:r>
              <a:rPr lang="en-US">
                <a:ea typeface="+mn-lt"/>
                <a:cs typeface="+mn-lt"/>
              </a:rPr>
              <a:t>Department of Defense Instruction (DoDI) 6400.10, </a:t>
            </a:r>
            <a:r>
              <a:rPr lang="en-US" i="1">
                <a:ea typeface="+mn-lt"/>
                <a:cs typeface="+mn-lt"/>
              </a:rPr>
              <a:t>DoD Coordinated Community Response to Problematic Sexual Behavior in Children and Youth </a:t>
            </a:r>
            <a:r>
              <a:rPr lang="en-US">
                <a:ea typeface="+mn-lt"/>
                <a:cs typeface="+mn-lt"/>
              </a:rPr>
              <a:t>(PSB-CY)</a:t>
            </a:r>
          </a:p>
          <a:p>
            <a:r>
              <a:rPr lang="en-US"/>
              <a:t>ATSA </a:t>
            </a:r>
            <a:r>
              <a:rPr lang="en-US">
                <a:ea typeface="+mn-lt"/>
                <a:cs typeface="+mn-lt"/>
              </a:rPr>
              <a:t>Practice Guidelines for Assessment, Treatment, and Intervention with Adolescents Who Have Engaged in Sexually Abusive Behavior (2017)</a:t>
            </a:r>
          </a:p>
          <a:p>
            <a:r>
              <a:rPr lang="en-US"/>
              <a:t>Evidenced-Based/ Best Practice</a:t>
            </a:r>
          </a:p>
        </p:txBody>
      </p:sp>
    </p:spTree>
    <p:extLst>
      <p:ext uri="{BB962C8B-B14F-4D97-AF65-F5344CB8AC3E}">
        <p14:creationId xmlns:p14="http://schemas.microsoft.com/office/powerpoint/2010/main" val="153143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B35D70-E30A-CD52-DB72-02150F3B895B}"/>
              </a:ext>
            </a:extLst>
          </p:cNvPr>
          <p:cNvSpPr>
            <a:spLocks noGrp="1"/>
          </p:cNvSpPr>
          <p:nvPr>
            <p:ph type="title"/>
          </p:nvPr>
        </p:nvSpPr>
        <p:spPr>
          <a:xfrm>
            <a:off x="1451579" y="804519"/>
            <a:ext cx="9603275" cy="1049235"/>
          </a:xfrm>
        </p:spPr>
        <p:txBody>
          <a:bodyPr>
            <a:normAutofit/>
          </a:bodyPr>
          <a:lstStyle/>
          <a:p>
            <a:r>
              <a:rPr lang="en-US"/>
              <a:t>Impact of Perception</a:t>
            </a:r>
          </a:p>
        </p:txBody>
      </p:sp>
      <p:graphicFrame>
        <p:nvGraphicFramePr>
          <p:cNvPr id="32" name="Content Placeholder 6">
            <a:extLst>
              <a:ext uri="{FF2B5EF4-FFF2-40B4-BE49-F238E27FC236}">
                <a16:creationId xmlns:a16="http://schemas.microsoft.com/office/drawing/2014/main" id="{DE79D7F8-0C4B-5FC0-3BCF-FEDD0F62F0B1}"/>
              </a:ext>
            </a:extLst>
          </p:cNvPr>
          <p:cNvGraphicFramePr>
            <a:graphicFrameLocks noGrp="1"/>
          </p:cNvGraphicFramePr>
          <p:nvPr>
            <p:ph idx="1"/>
            <p:extLst>
              <p:ext uri="{D42A27DB-BD31-4B8C-83A1-F6EECF244321}">
                <p14:modId xmlns:p14="http://schemas.microsoft.com/office/powerpoint/2010/main" val="4251204024"/>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614531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22</TotalTime>
  <Words>2966</Words>
  <Application>Microsoft Office PowerPoint</Application>
  <PresentationFormat>Widescreen</PresentationFormat>
  <Paragraphs>296</Paragraphs>
  <Slides>43</Slides>
  <Notes>20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Gill Sans MT</vt:lpstr>
      <vt:lpstr>merriweather</vt:lpstr>
      <vt:lpstr>Open Sans</vt:lpstr>
      <vt:lpstr>Open Sans ExtraBold</vt:lpstr>
      <vt:lpstr>Saira</vt:lpstr>
      <vt:lpstr>var(--font-family-body)</vt:lpstr>
      <vt:lpstr>Gallery</vt:lpstr>
      <vt:lpstr>Importance of Caregiver Involvement and Psychoeducation in YSBP treatment</vt:lpstr>
      <vt:lpstr>Background of Presenters &amp; ABC Counseling</vt:lpstr>
      <vt:lpstr>Goals and Learning Objectives for This Seminar       </vt:lpstr>
      <vt:lpstr>Following this session, the learner should be able to:</vt:lpstr>
      <vt:lpstr>LITERATURE REVIEW</vt:lpstr>
      <vt:lpstr>Literature Review</vt:lpstr>
      <vt:lpstr>CAREGIVER RESOURCES</vt:lpstr>
      <vt:lpstr>Why include caregivers in treatment?</vt:lpstr>
      <vt:lpstr>Impact of Perception</vt:lpstr>
      <vt:lpstr>Walk with us on this. . .</vt:lpstr>
      <vt:lpstr>Walk with us on this. . .</vt:lpstr>
      <vt:lpstr>Walk with us on this. . .</vt:lpstr>
      <vt:lpstr>HOW WOULD YOU REACT IF YOU WERE TOLD YOUR CHILD EXHIBITED A PSB?</vt:lpstr>
      <vt:lpstr>PowerPoint Presentation</vt:lpstr>
      <vt:lpstr>Challenges When Engaging Families in Mental Health Service</vt:lpstr>
      <vt:lpstr>PowerPoint Presentation</vt:lpstr>
      <vt:lpstr>Are the basic needs of the family being met?</vt:lpstr>
      <vt:lpstr>EXTERNAL Engagement Challenges</vt:lpstr>
      <vt:lpstr>SPB Specific</vt:lpstr>
      <vt:lpstr>Overcoming INTERNAL &amp; EXTERNAL Engagement Challenges</vt:lpstr>
      <vt:lpstr>What others say........</vt:lpstr>
      <vt:lpstr>FIRST MEETING  Do not assume the caregiver has been given information about the meeting, services, or what is to be done DURING the assessment and treatment process.   It is important to ask families what they know about your role and the purpose of the meeting. </vt:lpstr>
      <vt:lpstr>COLLABORATION WITH THE CARETAKERS IN FIRST MEETING: Key points to remember</vt:lpstr>
      <vt:lpstr>Responding to caretaker’s concerns/RESISTANCE</vt:lpstr>
      <vt:lpstr>More responses to caretakers</vt:lpstr>
      <vt:lpstr>5 Key Functions of Involving Caretakers in YSPB Treatment</vt:lpstr>
      <vt:lpstr>WHY YOUTH WITH SBP ISSUES NEED CARETAKER INVOLVMENT</vt:lpstr>
      <vt:lpstr>https://oneop.org/psb-cy-course-2/ or https://oneop.org</vt:lpstr>
      <vt:lpstr>Caregiver Involvement in SBP Treatment at ABC Counseling &amp; Family Services</vt:lpstr>
      <vt:lpstr>Parent Interview</vt:lpstr>
      <vt:lpstr>Review of the Assessment &amp; Development of Supervision Plan </vt:lpstr>
      <vt:lpstr>Components of developing a SAFETY PLAN</vt:lpstr>
      <vt:lpstr>Safety Plan OUTLINE</vt:lpstr>
      <vt:lpstr>Examples OF Client Responsibilities</vt:lpstr>
      <vt:lpstr>Psychoeducation classes</vt:lpstr>
      <vt:lpstr>ACTIVITY</vt:lpstr>
      <vt:lpstr>T/F answer key</vt:lpstr>
      <vt:lpstr>Quarterly Progress meetings</vt:lpstr>
      <vt:lpstr>Parent/Child Sessions</vt:lpstr>
      <vt:lpstr>Family interventions</vt:lpstr>
      <vt:lpstr>End of Treatment</vt:lpstr>
      <vt:lpstr>Take Home Points</vt:lpstr>
      <vt:lpstr>Question &amp; Answer Period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abc_staff</dc:creator>
  <cp:lastModifiedBy>Karen Tobias</cp:lastModifiedBy>
  <cp:revision>903</cp:revision>
  <dcterms:created xsi:type="dcterms:W3CDTF">2023-02-18T20:34:18Z</dcterms:created>
  <dcterms:modified xsi:type="dcterms:W3CDTF">2023-03-16T17:20:21Z</dcterms:modified>
</cp:coreProperties>
</file>