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279" r:id="rId5"/>
    <p:sldId id="287" r:id="rId6"/>
    <p:sldId id="318" r:id="rId7"/>
    <p:sldId id="291" r:id="rId8"/>
    <p:sldId id="295" r:id="rId9"/>
    <p:sldId id="290" r:id="rId10"/>
    <p:sldId id="315" r:id="rId11"/>
    <p:sldId id="308" r:id="rId12"/>
    <p:sldId id="293" r:id="rId13"/>
    <p:sldId id="302" r:id="rId14"/>
    <p:sldId id="390" r:id="rId15"/>
    <p:sldId id="337" r:id="rId16"/>
    <p:sldId id="394" r:id="rId17"/>
    <p:sldId id="395" r:id="rId18"/>
    <p:sldId id="396" r:id="rId19"/>
    <p:sldId id="397" r:id="rId20"/>
    <p:sldId id="398" r:id="rId21"/>
    <p:sldId id="399" r:id="rId22"/>
    <p:sldId id="400" r:id="rId23"/>
    <p:sldId id="401" r:id="rId24"/>
    <p:sldId id="402" r:id="rId25"/>
    <p:sldId id="404" r:id="rId26"/>
    <p:sldId id="405" r:id="rId27"/>
    <p:sldId id="406" r:id="rId28"/>
    <p:sldId id="407" r:id="rId29"/>
    <p:sldId id="408" r:id="rId30"/>
    <p:sldId id="410" r:id="rId31"/>
    <p:sldId id="411" r:id="rId32"/>
    <p:sldId id="414" r:id="rId33"/>
    <p:sldId id="415" r:id="rId34"/>
    <p:sldId id="416" r:id="rId35"/>
    <p:sldId id="294" r:id="rId36"/>
    <p:sldId id="307" r:id="rId37"/>
    <p:sldId id="310" r:id="rId38"/>
    <p:sldId id="313" r:id="rId39"/>
    <p:sldId id="314" r:id="rId40"/>
    <p:sldId id="316" r:id="rId41"/>
    <p:sldId id="303" r:id="rId42"/>
    <p:sldId id="298" r:id="rId43"/>
    <p:sldId id="299" r:id="rId44"/>
    <p:sldId id="300" r:id="rId45"/>
  </p:sldIdLst>
  <p:sldSz cx="12188825" cy="6858000"/>
  <p:notesSz cx="7315200" cy="96012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24" autoAdjust="0"/>
  </p:normalViewPr>
  <p:slideViewPr>
    <p:cSldViewPr>
      <p:cViewPr varScale="1">
        <p:scale>
          <a:sx n="65" d="100"/>
          <a:sy n="65" d="100"/>
        </p:scale>
        <p:origin x="1358" y="53"/>
      </p:cViewPr>
      <p:guideLst>
        <p:guide orient="horz" pos="2160"/>
        <p:guide pos="3839"/>
      </p:guideLst>
    </p:cSldViewPr>
  </p:slideViewPr>
  <p:notesTextViewPr>
    <p:cViewPr>
      <p:scale>
        <a:sx n="1" d="1"/>
        <a:sy n="1" d="1"/>
      </p:scale>
      <p:origin x="0" y="0"/>
    </p:cViewPr>
  </p:notesTextViewPr>
  <p:notesViewPr>
    <p:cSldViewPr showGuides="1">
      <p:cViewPr varScale="1">
        <p:scale>
          <a:sx n="58" d="100"/>
          <a:sy n="58" d="100"/>
        </p:scale>
        <p:origin x="3288"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Evans" userId="431f1158658d14e1" providerId="LiveId" clId="{4DD108A0-C668-4651-ADA1-A6872C2EF0B8}"/>
    <pc:docChg chg="undo custSel modSld addMainMaster delMainMaster modMainMaster">
      <pc:chgData name="Michelle Evans" userId="431f1158658d14e1" providerId="LiveId" clId="{4DD108A0-C668-4651-ADA1-A6872C2EF0B8}" dt="2023-03-16T14:55:04.108" v="134"/>
      <pc:docMkLst>
        <pc:docMk/>
      </pc:docMkLst>
      <pc:sldChg chg="modSp mod">
        <pc:chgData name="Michelle Evans" userId="431f1158658d14e1" providerId="LiveId" clId="{4DD108A0-C668-4651-ADA1-A6872C2EF0B8}" dt="2023-03-16T14:47:14.668" v="19" actId="20577"/>
        <pc:sldMkLst>
          <pc:docMk/>
          <pc:sldMk cId="1082871649" sldId="279"/>
        </pc:sldMkLst>
        <pc:spChg chg="mod">
          <ac:chgData name="Michelle Evans" userId="431f1158658d14e1" providerId="LiveId" clId="{4DD108A0-C668-4651-ADA1-A6872C2EF0B8}" dt="2023-03-16T14:47:14.668" v="19" actId="20577"/>
          <ac:spMkLst>
            <pc:docMk/>
            <pc:sldMk cId="1082871649" sldId="279"/>
            <ac:spMk id="2" creationId="{00000000-0000-0000-0000-000000000000}"/>
          </ac:spMkLst>
        </pc:spChg>
      </pc:sldChg>
      <pc:sldChg chg="modSp mod">
        <pc:chgData name="Michelle Evans" userId="431f1158658d14e1" providerId="LiveId" clId="{4DD108A0-C668-4651-ADA1-A6872C2EF0B8}" dt="2023-03-16T14:49:49.622" v="45" actId="5793"/>
        <pc:sldMkLst>
          <pc:docMk/>
          <pc:sldMk cId="1795219737" sldId="287"/>
        </pc:sldMkLst>
        <pc:spChg chg="mod">
          <ac:chgData name="Michelle Evans" userId="431f1158658d14e1" providerId="LiveId" clId="{4DD108A0-C668-4651-ADA1-A6872C2EF0B8}" dt="2023-03-16T14:49:49.622" v="45" actId="5793"/>
          <ac:spMkLst>
            <pc:docMk/>
            <pc:sldMk cId="1795219737" sldId="287"/>
            <ac:spMk id="2" creationId="{DB4C8DF8-D084-85E9-6E18-7D8130E9E450}"/>
          </ac:spMkLst>
        </pc:spChg>
      </pc:sldChg>
      <pc:sldChg chg="addSp delSp mod">
        <pc:chgData name="Michelle Evans" userId="431f1158658d14e1" providerId="LiveId" clId="{4DD108A0-C668-4651-ADA1-A6872C2EF0B8}" dt="2023-03-16T14:50:17.352" v="54" actId="22"/>
        <pc:sldMkLst>
          <pc:docMk/>
          <pc:sldMk cId="1689888676" sldId="290"/>
        </pc:sldMkLst>
        <pc:spChg chg="del">
          <ac:chgData name="Michelle Evans" userId="431f1158658d14e1" providerId="LiveId" clId="{4DD108A0-C668-4651-ADA1-A6872C2EF0B8}" dt="2023-03-16T14:50:11.804" v="52" actId="478"/>
          <ac:spMkLst>
            <pc:docMk/>
            <pc:sldMk cId="1689888676" sldId="290"/>
            <ac:spMk id="4" creationId="{388436BB-A7FD-A526-73DB-CFAD7FCC6D48}"/>
          </ac:spMkLst>
        </pc:spChg>
        <pc:spChg chg="add del">
          <ac:chgData name="Michelle Evans" userId="431f1158658d14e1" providerId="LiveId" clId="{4DD108A0-C668-4651-ADA1-A6872C2EF0B8}" dt="2023-03-16T14:50:17.352" v="54" actId="22"/>
          <ac:spMkLst>
            <pc:docMk/>
            <pc:sldMk cId="1689888676" sldId="290"/>
            <ac:spMk id="7" creationId="{1046CA8E-0214-7A1F-C8AD-3A52A8ADF98D}"/>
          </ac:spMkLst>
        </pc:spChg>
      </pc:sldChg>
      <pc:sldChg chg="modSp mod">
        <pc:chgData name="Michelle Evans" userId="431f1158658d14e1" providerId="LiveId" clId="{4DD108A0-C668-4651-ADA1-A6872C2EF0B8}" dt="2023-03-16T14:49:57.647" v="48"/>
        <pc:sldMkLst>
          <pc:docMk/>
          <pc:sldMk cId="3210808200" sldId="291"/>
        </pc:sldMkLst>
        <pc:spChg chg="mod">
          <ac:chgData name="Michelle Evans" userId="431f1158658d14e1" providerId="LiveId" clId="{4DD108A0-C668-4651-ADA1-A6872C2EF0B8}" dt="2023-03-16T14:49:57.647" v="48"/>
          <ac:spMkLst>
            <pc:docMk/>
            <pc:sldMk cId="3210808200" sldId="291"/>
            <ac:spMk id="4" creationId="{CF037EBC-680C-8634-DC38-019F7000D46B}"/>
          </ac:spMkLst>
        </pc:spChg>
      </pc:sldChg>
      <pc:sldChg chg="delSp modSp mod">
        <pc:chgData name="Michelle Evans" userId="431f1158658d14e1" providerId="LiveId" clId="{4DD108A0-C668-4651-ADA1-A6872C2EF0B8}" dt="2023-03-16T14:53:59.009" v="114" actId="478"/>
        <pc:sldMkLst>
          <pc:docMk/>
          <pc:sldMk cId="2909160625" sldId="294"/>
        </pc:sldMkLst>
        <pc:spChg chg="del mod">
          <ac:chgData name="Michelle Evans" userId="431f1158658d14e1" providerId="LiveId" clId="{4DD108A0-C668-4651-ADA1-A6872C2EF0B8}" dt="2023-03-16T14:53:59.009" v="114" actId="478"/>
          <ac:spMkLst>
            <pc:docMk/>
            <pc:sldMk cId="2909160625" sldId="294"/>
            <ac:spMk id="4" creationId="{3A7B7801-8ED0-4A97-ADFE-5137A15A3A22}"/>
          </ac:spMkLst>
        </pc:spChg>
      </pc:sldChg>
      <pc:sldChg chg="modSp mod">
        <pc:chgData name="Michelle Evans" userId="431f1158658d14e1" providerId="LiveId" clId="{4DD108A0-C668-4651-ADA1-A6872C2EF0B8}" dt="2023-03-16T14:50:34.879" v="56"/>
        <pc:sldMkLst>
          <pc:docMk/>
          <pc:sldMk cId="666031239" sldId="295"/>
        </pc:sldMkLst>
        <pc:spChg chg="mod">
          <ac:chgData name="Michelle Evans" userId="431f1158658d14e1" providerId="LiveId" clId="{4DD108A0-C668-4651-ADA1-A6872C2EF0B8}" dt="2023-03-16T14:50:34.879" v="56"/>
          <ac:spMkLst>
            <pc:docMk/>
            <pc:sldMk cId="666031239" sldId="295"/>
            <ac:spMk id="2" creationId="{580989F4-7C6C-BA11-3C76-9AAEF4551CA8}"/>
          </ac:spMkLst>
        </pc:spChg>
      </pc:sldChg>
      <pc:sldChg chg="modSp mod">
        <pc:chgData name="Michelle Evans" userId="431f1158658d14e1" providerId="LiveId" clId="{4DD108A0-C668-4651-ADA1-A6872C2EF0B8}" dt="2023-03-16T14:54:51.817" v="131"/>
        <pc:sldMkLst>
          <pc:docMk/>
          <pc:sldMk cId="2065355517" sldId="298"/>
        </pc:sldMkLst>
        <pc:spChg chg="mod">
          <ac:chgData name="Michelle Evans" userId="431f1158658d14e1" providerId="LiveId" clId="{4DD108A0-C668-4651-ADA1-A6872C2EF0B8}" dt="2023-03-16T14:54:51.817" v="131"/>
          <ac:spMkLst>
            <pc:docMk/>
            <pc:sldMk cId="2065355517" sldId="298"/>
            <ac:spMk id="4" creationId="{39F6F3E8-5C50-EA29-1204-1676051EA315}"/>
          </ac:spMkLst>
        </pc:spChg>
      </pc:sldChg>
      <pc:sldChg chg="modSp mod">
        <pc:chgData name="Michelle Evans" userId="431f1158658d14e1" providerId="LiveId" clId="{4DD108A0-C668-4651-ADA1-A6872C2EF0B8}" dt="2023-03-16T14:54:57.714" v="132"/>
        <pc:sldMkLst>
          <pc:docMk/>
          <pc:sldMk cId="1711880805" sldId="299"/>
        </pc:sldMkLst>
        <pc:spChg chg="mod">
          <ac:chgData name="Michelle Evans" userId="431f1158658d14e1" providerId="LiveId" clId="{4DD108A0-C668-4651-ADA1-A6872C2EF0B8}" dt="2023-03-16T14:54:57.714" v="132"/>
          <ac:spMkLst>
            <pc:docMk/>
            <pc:sldMk cId="1711880805" sldId="299"/>
            <ac:spMk id="2" creationId="{BAEADBFD-EA49-1EA6-26C4-E01D4BBDBA44}"/>
          </ac:spMkLst>
        </pc:spChg>
      </pc:sldChg>
      <pc:sldChg chg="modSp mod">
        <pc:chgData name="Michelle Evans" userId="431f1158658d14e1" providerId="LiveId" clId="{4DD108A0-C668-4651-ADA1-A6872C2EF0B8}" dt="2023-03-16T14:55:04.108" v="134"/>
        <pc:sldMkLst>
          <pc:docMk/>
          <pc:sldMk cId="2460116693" sldId="300"/>
        </pc:sldMkLst>
        <pc:spChg chg="mod">
          <ac:chgData name="Michelle Evans" userId="431f1158658d14e1" providerId="LiveId" clId="{4DD108A0-C668-4651-ADA1-A6872C2EF0B8}" dt="2023-03-16T14:55:04.108" v="134"/>
          <ac:spMkLst>
            <pc:docMk/>
            <pc:sldMk cId="2460116693" sldId="300"/>
            <ac:spMk id="4" creationId="{E7CEE492-681C-E83C-9ABA-18BE54887C58}"/>
          </ac:spMkLst>
        </pc:spChg>
      </pc:sldChg>
      <pc:sldChg chg="modSp mod">
        <pc:chgData name="Michelle Evans" userId="431f1158658d14e1" providerId="LiveId" clId="{4DD108A0-C668-4651-ADA1-A6872C2EF0B8}" dt="2023-03-16T14:50:54.547" v="62"/>
        <pc:sldMkLst>
          <pc:docMk/>
          <pc:sldMk cId="1034632420" sldId="302"/>
        </pc:sldMkLst>
        <pc:spChg chg="mod">
          <ac:chgData name="Michelle Evans" userId="431f1158658d14e1" providerId="LiveId" clId="{4DD108A0-C668-4651-ADA1-A6872C2EF0B8}" dt="2023-03-16T14:50:54.547" v="62"/>
          <ac:spMkLst>
            <pc:docMk/>
            <pc:sldMk cId="1034632420" sldId="302"/>
            <ac:spMk id="4" creationId="{F43FC09B-469F-E98F-06D5-55C30184FB0E}"/>
          </ac:spMkLst>
        </pc:spChg>
      </pc:sldChg>
      <pc:sldChg chg="modSp mod">
        <pc:chgData name="Michelle Evans" userId="431f1158658d14e1" providerId="LiveId" clId="{4DD108A0-C668-4651-ADA1-A6872C2EF0B8}" dt="2023-03-16T14:54:46.267" v="129"/>
        <pc:sldMkLst>
          <pc:docMk/>
          <pc:sldMk cId="2132663630" sldId="303"/>
        </pc:sldMkLst>
        <pc:spChg chg="mod">
          <ac:chgData name="Michelle Evans" userId="431f1158658d14e1" providerId="LiveId" clId="{4DD108A0-C668-4651-ADA1-A6872C2EF0B8}" dt="2023-03-16T14:54:46.267" v="129"/>
          <ac:spMkLst>
            <pc:docMk/>
            <pc:sldMk cId="2132663630" sldId="303"/>
            <ac:spMk id="2" creationId="{4A07CE52-7203-801D-D3A8-811D965B91F8}"/>
          </ac:spMkLst>
        </pc:spChg>
      </pc:sldChg>
      <pc:sldChg chg="modSp mod">
        <pc:chgData name="Michelle Evans" userId="431f1158658d14e1" providerId="LiveId" clId="{4DD108A0-C668-4651-ADA1-A6872C2EF0B8}" dt="2023-03-16T14:54:04.215" v="116"/>
        <pc:sldMkLst>
          <pc:docMk/>
          <pc:sldMk cId="1839320767" sldId="307"/>
        </pc:sldMkLst>
        <pc:spChg chg="mod">
          <ac:chgData name="Michelle Evans" userId="431f1158658d14e1" providerId="LiveId" clId="{4DD108A0-C668-4651-ADA1-A6872C2EF0B8}" dt="2023-03-16T14:54:04.215" v="116"/>
          <ac:spMkLst>
            <pc:docMk/>
            <pc:sldMk cId="1839320767" sldId="307"/>
            <ac:spMk id="4" creationId="{E43FA4D0-057E-15B0-4B4A-9494F4D748BC}"/>
          </ac:spMkLst>
        </pc:spChg>
      </pc:sldChg>
      <pc:sldChg chg="modSp mod">
        <pc:chgData name="Michelle Evans" userId="431f1158658d14e1" providerId="LiveId" clId="{4DD108A0-C668-4651-ADA1-A6872C2EF0B8}" dt="2023-03-16T14:50:48.234" v="60"/>
        <pc:sldMkLst>
          <pc:docMk/>
          <pc:sldMk cId="1799825110" sldId="308"/>
        </pc:sldMkLst>
        <pc:spChg chg="mod">
          <ac:chgData name="Michelle Evans" userId="431f1158658d14e1" providerId="LiveId" clId="{4DD108A0-C668-4651-ADA1-A6872C2EF0B8}" dt="2023-03-16T14:50:48.234" v="60"/>
          <ac:spMkLst>
            <pc:docMk/>
            <pc:sldMk cId="1799825110" sldId="308"/>
            <ac:spMk id="3" creationId="{8221F598-1C7C-9744-7D17-240DBB4B44D8}"/>
          </ac:spMkLst>
        </pc:spChg>
      </pc:sldChg>
      <pc:sldChg chg="delSp modSp mod">
        <pc:chgData name="Michelle Evans" userId="431f1158658d14e1" providerId="LiveId" clId="{4DD108A0-C668-4651-ADA1-A6872C2EF0B8}" dt="2023-03-16T14:54:16.687" v="120" actId="478"/>
        <pc:sldMkLst>
          <pc:docMk/>
          <pc:sldMk cId="2535557805" sldId="310"/>
        </pc:sldMkLst>
        <pc:spChg chg="del mod">
          <ac:chgData name="Michelle Evans" userId="431f1158658d14e1" providerId="LiveId" clId="{4DD108A0-C668-4651-ADA1-A6872C2EF0B8}" dt="2023-03-16T14:54:16.687" v="120" actId="478"/>
          <ac:spMkLst>
            <pc:docMk/>
            <pc:sldMk cId="2535557805" sldId="310"/>
            <ac:spMk id="4" creationId="{7C404C3E-7C8F-7409-FB6A-BCB24D72466D}"/>
          </ac:spMkLst>
        </pc:spChg>
      </pc:sldChg>
      <pc:sldChg chg="modSp mod">
        <pc:chgData name="Michelle Evans" userId="431f1158658d14e1" providerId="LiveId" clId="{4DD108A0-C668-4651-ADA1-A6872C2EF0B8}" dt="2023-03-16T14:54:28.355" v="123"/>
        <pc:sldMkLst>
          <pc:docMk/>
          <pc:sldMk cId="4043730599" sldId="313"/>
        </pc:sldMkLst>
        <pc:spChg chg="mod">
          <ac:chgData name="Michelle Evans" userId="431f1158658d14e1" providerId="LiveId" clId="{4DD108A0-C668-4651-ADA1-A6872C2EF0B8}" dt="2023-03-16T14:54:28.355" v="123"/>
          <ac:spMkLst>
            <pc:docMk/>
            <pc:sldMk cId="4043730599" sldId="313"/>
            <ac:spMk id="4" creationId="{57373F74-3460-BAEC-7EBD-1DDB241596F8}"/>
          </ac:spMkLst>
        </pc:spChg>
      </pc:sldChg>
      <pc:sldChg chg="modSp mod">
        <pc:chgData name="Michelle Evans" userId="431f1158658d14e1" providerId="LiveId" clId="{4DD108A0-C668-4651-ADA1-A6872C2EF0B8}" dt="2023-03-16T14:54:35.513" v="125"/>
        <pc:sldMkLst>
          <pc:docMk/>
          <pc:sldMk cId="1570217176" sldId="314"/>
        </pc:sldMkLst>
        <pc:spChg chg="mod">
          <ac:chgData name="Michelle Evans" userId="431f1158658d14e1" providerId="LiveId" clId="{4DD108A0-C668-4651-ADA1-A6872C2EF0B8}" dt="2023-03-16T14:54:35.513" v="125"/>
          <ac:spMkLst>
            <pc:docMk/>
            <pc:sldMk cId="1570217176" sldId="314"/>
            <ac:spMk id="4" creationId="{25F2F19F-8102-C145-2E31-CB964E926312}"/>
          </ac:spMkLst>
        </pc:spChg>
      </pc:sldChg>
      <pc:sldChg chg="delSp mod">
        <pc:chgData name="Michelle Evans" userId="431f1158658d14e1" providerId="LiveId" clId="{4DD108A0-C668-4651-ADA1-A6872C2EF0B8}" dt="2023-03-16T14:50:42.714" v="57" actId="478"/>
        <pc:sldMkLst>
          <pc:docMk/>
          <pc:sldMk cId="664475145" sldId="315"/>
        </pc:sldMkLst>
        <pc:spChg chg="del">
          <ac:chgData name="Michelle Evans" userId="431f1158658d14e1" providerId="LiveId" clId="{4DD108A0-C668-4651-ADA1-A6872C2EF0B8}" dt="2023-03-16T14:50:42.714" v="57" actId="478"/>
          <ac:spMkLst>
            <pc:docMk/>
            <pc:sldMk cId="664475145" sldId="315"/>
            <ac:spMk id="2" creationId="{375BF91D-9A1C-D6C7-1B35-F24B8A16C762}"/>
          </ac:spMkLst>
        </pc:spChg>
      </pc:sldChg>
      <pc:sldChg chg="modSp mod">
        <pc:chgData name="Michelle Evans" userId="431f1158658d14e1" providerId="LiveId" clId="{4DD108A0-C668-4651-ADA1-A6872C2EF0B8}" dt="2023-03-16T14:54:40.919" v="127"/>
        <pc:sldMkLst>
          <pc:docMk/>
          <pc:sldMk cId="3774018573" sldId="316"/>
        </pc:sldMkLst>
        <pc:spChg chg="mod">
          <ac:chgData name="Michelle Evans" userId="431f1158658d14e1" providerId="LiveId" clId="{4DD108A0-C668-4651-ADA1-A6872C2EF0B8}" dt="2023-03-16T14:54:40.919" v="127"/>
          <ac:spMkLst>
            <pc:docMk/>
            <pc:sldMk cId="3774018573" sldId="316"/>
            <ac:spMk id="4" creationId="{3701A6E7-64D6-E194-C92C-4BA50DF54CCF}"/>
          </ac:spMkLst>
        </pc:spChg>
      </pc:sldChg>
      <pc:sldChg chg="modSp mod">
        <pc:chgData name="Michelle Evans" userId="431f1158658d14e1" providerId="LiveId" clId="{4DD108A0-C668-4651-ADA1-A6872C2EF0B8}" dt="2023-03-16T14:51:05.026" v="66"/>
        <pc:sldMkLst>
          <pc:docMk/>
          <pc:sldMk cId="3974346544" sldId="337"/>
        </pc:sldMkLst>
        <pc:spChg chg="mod">
          <ac:chgData name="Michelle Evans" userId="431f1158658d14e1" providerId="LiveId" clId="{4DD108A0-C668-4651-ADA1-A6872C2EF0B8}" dt="2023-03-16T14:51:05.026" v="66"/>
          <ac:spMkLst>
            <pc:docMk/>
            <pc:sldMk cId="3974346544" sldId="337"/>
            <ac:spMk id="4" creationId="{9B8A0B44-EEE7-3092-F9AD-D0F7B63C68FF}"/>
          </ac:spMkLst>
        </pc:spChg>
      </pc:sldChg>
      <pc:sldChg chg="modSp mod">
        <pc:chgData name="Michelle Evans" userId="431f1158658d14e1" providerId="LiveId" clId="{4DD108A0-C668-4651-ADA1-A6872C2EF0B8}" dt="2023-03-16T14:51:00.794" v="64"/>
        <pc:sldMkLst>
          <pc:docMk/>
          <pc:sldMk cId="3777284413" sldId="390"/>
        </pc:sldMkLst>
        <pc:spChg chg="mod">
          <ac:chgData name="Michelle Evans" userId="431f1158658d14e1" providerId="LiveId" clId="{4DD108A0-C668-4651-ADA1-A6872C2EF0B8}" dt="2023-03-16T14:51:00.794" v="64"/>
          <ac:spMkLst>
            <pc:docMk/>
            <pc:sldMk cId="3777284413" sldId="390"/>
            <ac:spMk id="4" creationId="{7B28F0C6-4D24-CF43-FB41-A723C41E57F0}"/>
          </ac:spMkLst>
        </pc:spChg>
      </pc:sldChg>
      <pc:sldChg chg="modSp mod">
        <pc:chgData name="Michelle Evans" userId="431f1158658d14e1" providerId="LiveId" clId="{4DD108A0-C668-4651-ADA1-A6872C2EF0B8}" dt="2023-03-16T14:51:10.233" v="68"/>
        <pc:sldMkLst>
          <pc:docMk/>
          <pc:sldMk cId="2893017921" sldId="394"/>
        </pc:sldMkLst>
        <pc:spChg chg="mod">
          <ac:chgData name="Michelle Evans" userId="431f1158658d14e1" providerId="LiveId" clId="{4DD108A0-C668-4651-ADA1-A6872C2EF0B8}" dt="2023-03-16T14:51:10.233" v="68"/>
          <ac:spMkLst>
            <pc:docMk/>
            <pc:sldMk cId="2893017921" sldId="394"/>
            <ac:spMk id="4" creationId="{F99BBE67-1BA6-B837-BCBA-26A6439F3BE2}"/>
          </ac:spMkLst>
        </pc:spChg>
      </pc:sldChg>
      <pc:sldChg chg="modSp mod">
        <pc:chgData name="Michelle Evans" userId="431f1158658d14e1" providerId="LiveId" clId="{4DD108A0-C668-4651-ADA1-A6872C2EF0B8}" dt="2023-03-16T14:51:18.842" v="71"/>
        <pc:sldMkLst>
          <pc:docMk/>
          <pc:sldMk cId="3301540922" sldId="395"/>
        </pc:sldMkLst>
        <pc:spChg chg="mod">
          <ac:chgData name="Michelle Evans" userId="431f1158658d14e1" providerId="LiveId" clId="{4DD108A0-C668-4651-ADA1-A6872C2EF0B8}" dt="2023-03-16T14:51:18.842" v="71"/>
          <ac:spMkLst>
            <pc:docMk/>
            <pc:sldMk cId="3301540922" sldId="395"/>
            <ac:spMk id="4" creationId="{A8C3D95D-A0C4-C7EA-0D02-5272C4E6F120}"/>
          </ac:spMkLst>
        </pc:spChg>
      </pc:sldChg>
      <pc:sldChg chg="modSp mod">
        <pc:chgData name="Michelle Evans" userId="431f1158658d14e1" providerId="LiveId" clId="{4DD108A0-C668-4651-ADA1-A6872C2EF0B8}" dt="2023-03-16T14:51:28.259" v="74"/>
        <pc:sldMkLst>
          <pc:docMk/>
          <pc:sldMk cId="3453621880" sldId="396"/>
        </pc:sldMkLst>
        <pc:spChg chg="mod">
          <ac:chgData name="Michelle Evans" userId="431f1158658d14e1" providerId="LiveId" clId="{4DD108A0-C668-4651-ADA1-A6872C2EF0B8}" dt="2023-03-16T14:51:28.259" v="74"/>
          <ac:spMkLst>
            <pc:docMk/>
            <pc:sldMk cId="3453621880" sldId="396"/>
            <ac:spMk id="4" creationId="{3058836F-18A5-A2D9-4AEE-7BE4E8CA0E5D}"/>
          </ac:spMkLst>
        </pc:spChg>
      </pc:sldChg>
      <pc:sldChg chg="modSp mod">
        <pc:chgData name="Michelle Evans" userId="431f1158658d14e1" providerId="LiveId" clId="{4DD108A0-C668-4651-ADA1-A6872C2EF0B8}" dt="2023-03-16T14:51:34.417" v="77"/>
        <pc:sldMkLst>
          <pc:docMk/>
          <pc:sldMk cId="3716723625" sldId="397"/>
        </pc:sldMkLst>
        <pc:spChg chg="mod">
          <ac:chgData name="Michelle Evans" userId="431f1158658d14e1" providerId="LiveId" clId="{4DD108A0-C668-4651-ADA1-A6872C2EF0B8}" dt="2023-03-16T14:51:34.417" v="77"/>
          <ac:spMkLst>
            <pc:docMk/>
            <pc:sldMk cId="3716723625" sldId="397"/>
            <ac:spMk id="4" creationId="{27E8F61F-6BCE-C16F-390E-D1648557AD86}"/>
          </ac:spMkLst>
        </pc:spChg>
      </pc:sldChg>
      <pc:sldChg chg="modSp mod">
        <pc:chgData name="Michelle Evans" userId="431f1158658d14e1" providerId="LiveId" clId="{4DD108A0-C668-4651-ADA1-A6872C2EF0B8}" dt="2023-03-16T14:51:43.431" v="79"/>
        <pc:sldMkLst>
          <pc:docMk/>
          <pc:sldMk cId="1434151673" sldId="398"/>
        </pc:sldMkLst>
        <pc:spChg chg="mod">
          <ac:chgData name="Michelle Evans" userId="431f1158658d14e1" providerId="LiveId" clId="{4DD108A0-C668-4651-ADA1-A6872C2EF0B8}" dt="2023-03-16T14:51:43.431" v="79"/>
          <ac:spMkLst>
            <pc:docMk/>
            <pc:sldMk cId="1434151673" sldId="398"/>
            <ac:spMk id="4" creationId="{1EB20482-E433-4725-087D-35FF136CA5AD}"/>
          </ac:spMkLst>
        </pc:spChg>
      </pc:sldChg>
      <pc:sldChg chg="modSp mod">
        <pc:chgData name="Michelle Evans" userId="431f1158658d14e1" providerId="LiveId" clId="{4DD108A0-C668-4651-ADA1-A6872C2EF0B8}" dt="2023-03-16T14:51:48.325" v="81"/>
        <pc:sldMkLst>
          <pc:docMk/>
          <pc:sldMk cId="3490867525" sldId="399"/>
        </pc:sldMkLst>
        <pc:spChg chg="mod">
          <ac:chgData name="Michelle Evans" userId="431f1158658d14e1" providerId="LiveId" clId="{4DD108A0-C668-4651-ADA1-A6872C2EF0B8}" dt="2023-03-16T14:51:48.325" v="81"/>
          <ac:spMkLst>
            <pc:docMk/>
            <pc:sldMk cId="3490867525" sldId="399"/>
            <ac:spMk id="4" creationId="{EB7B76EA-E9EA-90D9-5F81-A9B55DD5D121}"/>
          </ac:spMkLst>
        </pc:spChg>
      </pc:sldChg>
      <pc:sldChg chg="modSp mod">
        <pc:chgData name="Michelle Evans" userId="431f1158658d14e1" providerId="LiveId" clId="{4DD108A0-C668-4651-ADA1-A6872C2EF0B8}" dt="2023-03-16T14:51:53.420" v="83"/>
        <pc:sldMkLst>
          <pc:docMk/>
          <pc:sldMk cId="2572153569" sldId="400"/>
        </pc:sldMkLst>
        <pc:spChg chg="mod">
          <ac:chgData name="Michelle Evans" userId="431f1158658d14e1" providerId="LiveId" clId="{4DD108A0-C668-4651-ADA1-A6872C2EF0B8}" dt="2023-03-16T14:51:53.420" v="83"/>
          <ac:spMkLst>
            <pc:docMk/>
            <pc:sldMk cId="2572153569" sldId="400"/>
            <ac:spMk id="4" creationId="{451DFB6F-4893-5FF6-F19D-DB65865DB8D2}"/>
          </ac:spMkLst>
        </pc:spChg>
      </pc:sldChg>
      <pc:sldChg chg="modSp mod">
        <pc:chgData name="Michelle Evans" userId="431f1158658d14e1" providerId="LiveId" clId="{4DD108A0-C668-4651-ADA1-A6872C2EF0B8}" dt="2023-03-16T14:51:59.339" v="86"/>
        <pc:sldMkLst>
          <pc:docMk/>
          <pc:sldMk cId="936177665" sldId="401"/>
        </pc:sldMkLst>
        <pc:spChg chg="mod">
          <ac:chgData name="Michelle Evans" userId="431f1158658d14e1" providerId="LiveId" clId="{4DD108A0-C668-4651-ADA1-A6872C2EF0B8}" dt="2023-03-16T14:51:59.339" v="86"/>
          <ac:spMkLst>
            <pc:docMk/>
            <pc:sldMk cId="936177665" sldId="401"/>
            <ac:spMk id="4" creationId="{CD927E65-6CA1-311E-9B82-77D305B47EB2}"/>
          </ac:spMkLst>
        </pc:spChg>
      </pc:sldChg>
      <pc:sldChg chg="modSp mod">
        <pc:chgData name="Michelle Evans" userId="431f1158658d14e1" providerId="LiveId" clId="{4DD108A0-C668-4651-ADA1-A6872C2EF0B8}" dt="2023-03-16T14:52:05.147" v="88"/>
        <pc:sldMkLst>
          <pc:docMk/>
          <pc:sldMk cId="3709976859" sldId="402"/>
        </pc:sldMkLst>
        <pc:spChg chg="mod">
          <ac:chgData name="Michelle Evans" userId="431f1158658d14e1" providerId="LiveId" clId="{4DD108A0-C668-4651-ADA1-A6872C2EF0B8}" dt="2023-03-16T14:52:05.147" v="88"/>
          <ac:spMkLst>
            <pc:docMk/>
            <pc:sldMk cId="3709976859" sldId="402"/>
            <ac:spMk id="4" creationId="{3D3E96FE-01D9-29AF-2369-25B83AD273FB}"/>
          </ac:spMkLst>
        </pc:spChg>
      </pc:sldChg>
      <pc:sldChg chg="addSp delSp mod">
        <pc:chgData name="Michelle Evans" userId="431f1158658d14e1" providerId="LiveId" clId="{4DD108A0-C668-4651-ADA1-A6872C2EF0B8}" dt="2023-03-16T14:52:51.201" v="94" actId="22"/>
        <pc:sldMkLst>
          <pc:docMk/>
          <pc:sldMk cId="3222364766" sldId="404"/>
        </pc:sldMkLst>
        <pc:spChg chg="del">
          <ac:chgData name="Michelle Evans" userId="431f1158658d14e1" providerId="LiveId" clId="{4DD108A0-C668-4651-ADA1-A6872C2EF0B8}" dt="2023-03-16T14:52:47.803" v="92" actId="478"/>
          <ac:spMkLst>
            <pc:docMk/>
            <pc:sldMk cId="3222364766" sldId="404"/>
            <ac:spMk id="4" creationId="{7334247B-F715-94E3-D2B6-9318085F0E1A}"/>
          </ac:spMkLst>
        </pc:spChg>
        <pc:spChg chg="add del">
          <ac:chgData name="Michelle Evans" userId="431f1158658d14e1" providerId="LiveId" clId="{4DD108A0-C668-4651-ADA1-A6872C2EF0B8}" dt="2023-03-16T14:52:51.201" v="94" actId="22"/>
          <ac:spMkLst>
            <pc:docMk/>
            <pc:sldMk cId="3222364766" sldId="404"/>
            <ac:spMk id="8" creationId="{2D66300A-2178-5CCB-DA36-9FA1AF8EA543}"/>
          </ac:spMkLst>
        </pc:spChg>
      </pc:sldChg>
      <pc:sldChg chg="delSp modSp mod">
        <pc:chgData name="Michelle Evans" userId="431f1158658d14e1" providerId="LiveId" clId="{4DD108A0-C668-4651-ADA1-A6872C2EF0B8}" dt="2023-03-16T14:52:57.888" v="95" actId="478"/>
        <pc:sldMkLst>
          <pc:docMk/>
          <pc:sldMk cId="3477503475" sldId="406"/>
        </pc:sldMkLst>
        <pc:spChg chg="del mod">
          <ac:chgData name="Michelle Evans" userId="431f1158658d14e1" providerId="LiveId" clId="{4DD108A0-C668-4651-ADA1-A6872C2EF0B8}" dt="2023-03-16T14:52:57.888" v="95" actId="478"/>
          <ac:spMkLst>
            <pc:docMk/>
            <pc:sldMk cId="3477503475" sldId="406"/>
            <ac:spMk id="4" creationId="{313A5557-43FC-B263-71AA-90B2AC7E8752}"/>
          </ac:spMkLst>
        </pc:spChg>
      </pc:sldChg>
      <pc:sldChg chg="modSp mod">
        <pc:chgData name="Michelle Evans" userId="431f1158658d14e1" providerId="LiveId" clId="{4DD108A0-C668-4651-ADA1-A6872C2EF0B8}" dt="2023-03-16T14:53:04.857" v="97"/>
        <pc:sldMkLst>
          <pc:docMk/>
          <pc:sldMk cId="1444434198" sldId="407"/>
        </pc:sldMkLst>
        <pc:spChg chg="mod">
          <ac:chgData name="Michelle Evans" userId="431f1158658d14e1" providerId="LiveId" clId="{4DD108A0-C668-4651-ADA1-A6872C2EF0B8}" dt="2023-03-16T14:53:04.857" v="97"/>
          <ac:spMkLst>
            <pc:docMk/>
            <pc:sldMk cId="1444434198" sldId="407"/>
            <ac:spMk id="4" creationId="{EF59D089-3A34-B846-66BC-F3D54CE0B0C2}"/>
          </ac:spMkLst>
        </pc:spChg>
      </pc:sldChg>
      <pc:sldChg chg="modSp mod">
        <pc:chgData name="Michelle Evans" userId="431f1158658d14e1" providerId="LiveId" clId="{4DD108A0-C668-4651-ADA1-A6872C2EF0B8}" dt="2023-03-16T14:53:13.401" v="99"/>
        <pc:sldMkLst>
          <pc:docMk/>
          <pc:sldMk cId="2431060375" sldId="408"/>
        </pc:sldMkLst>
        <pc:spChg chg="mod">
          <ac:chgData name="Michelle Evans" userId="431f1158658d14e1" providerId="LiveId" clId="{4DD108A0-C668-4651-ADA1-A6872C2EF0B8}" dt="2023-03-16T14:53:13.401" v="99"/>
          <ac:spMkLst>
            <pc:docMk/>
            <pc:sldMk cId="2431060375" sldId="408"/>
            <ac:spMk id="4" creationId="{31243861-A7B6-C88A-0784-280CA89A443D}"/>
          </ac:spMkLst>
        </pc:spChg>
      </pc:sldChg>
      <pc:sldChg chg="modSp mod">
        <pc:chgData name="Michelle Evans" userId="431f1158658d14e1" providerId="LiveId" clId="{4DD108A0-C668-4651-ADA1-A6872C2EF0B8}" dt="2023-03-16T14:53:20.129" v="101"/>
        <pc:sldMkLst>
          <pc:docMk/>
          <pc:sldMk cId="2039497643" sldId="410"/>
        </pc:sldMkLst>
        <pc:spChg chg="mod">
          <ac:chgData name="Michelle Evans" userId="431f1158658d14e1" providerId="LiveId" clId="{4DD108A0-C668-4651-ADA1-A6872C2EF0B8}" dt="2023-03-16T14:53:20.129" v="101"/>
          <ac:spMkLst>
            <pc:docMk/>
            <pc:sldMk cId="2039497643" sldId="410"/>
            <ac:spMk id="4" creationId="{C8C7F48A-6078-ED91-6DCE-8153B9601781}"/>
          </ac:spMkLst>
        </pc:spChg>
      </pc:sldChg>
      <pc:sldChg chg="modSp mod">
        <pc:chgData name="Michelle Evans" userId="431f1158658d14e1" providerId="LiveId" clId="{4DD108A0-C668-4651-ADA1-A6872C2EF0B8}" dt="2023-03-16T14:53:26.485" v="103"/>
        <pc:sldMkLst>
          <pc:docMk/>
          <pc:sldMk cId="4201713473" sldId="411"/>
        </pc:sldMkLst>
        <pc:spChg chg="mod">
          <ac:chgData name="Michelle Evans" userId="431f1158658d14e1" providerId="LiveId" clId="{4DD108A0-C668-4651-ADA1-A6872C2EF0B8}" dt="2023-03-16T14:53:26.485" v="103"/>
          <ac:spMkLst>
            <pc:docMk/>
            <pc:sldMk cId="4201713473" sldId="411"/>
            <ac:spMk id="4" creationId="{BD94DCA6-77C4-A606-8885-38DF46E0F7CB}"/>
          </ac:spMkLst>
        </pc:spChg>
      </pc:sldChg>
      <pc:sldChg chg="modSp mod">
        <pc:chgData name="Michelle Evans" userId="431f1158658d14e1" providerId="LiveId" clId="{4DD108A0-C668-4651-ADA1-A6872C2EF0B8}" dt="2023-03-16T14:53:35.468" v="105"/>
        <pc:sldMkLst>
          <pc:docMk/>
          <pc:sldMk cId="1208595968" sldId="414"/>
        </pc:sldMkLst>
        <pc:spChg chg="mod">
          <ac:chgData name="Michelle Evans" userId="431f1158658d14e1" providerId="LiveId" clId="{4DD108A0-C668-4651-ADA1-A6872C2EF0B8}" dt="2023-03-16T14:53:35.468" v="105"/>
          <ac:spMkLst>
            <pc:docMk/>
            <pc:sldMk cId="1208595968" sldId="414"/>
            <ac:spMk id="4" creationId="{96EB9C7A-10B5-A5D2-F7EB-B87DD298335F}"/>
          </ac:spMkLst>
        </pc:spChg>
      </pc:sldChg>
      <pc:sldChg chg="modSp mod">
        <pc:chgData name="Michelle Evans" userId="431f1158658d14e1" providerId="LiveId" clId="{4DD108A0-C668-4651-ADA1-A6872C2EF0B8}" dt="2023-03-16T14:53:42.310" v="107"/>
        <pc:sldMkLst>
          <pc:docMk/>
          <pc:sldMk cId="2618890870" sldId="415"/>
        </pc:sldMkLst>
        <pc:spChg chg="mod">
          <ac:chgData name="Michelle Evans" userId="431f1158658d14e1" providerId="LiveId" clId="{4DD108A0-C668-4651-ADA1-A6872C2EF0B8}" dt="2023-03-16T14:53:42.310" v="107"/>
          <ac:spMkLst>
            <pc:docMk/>
            <pc:sldMk cId="2618890870" sldId="415"/>
            <ac:spMk id="4" creationId="{312ECB4B-B96C-9268-E255-A92C7FEAD168}"/>
          </ac:spMkLst>
        </pc:spChg>
      </pc:sldChg>
      <pc:sldChg chg="modSp mod">
        <pc:chgData name="Michelle Evans" userId="431f1158658d14e1" providerId="LiveId" clId="{4DD108A0-C668-4651-ADA1-A6872C2EF0B8}" dt="2023-03-16T14:53:48.538" v="110"/>
        <pc:sldMkLst>
          <pc:docMk/>
          <pc:sldMk cId="2621941037" sldId="416"/>
        </pc:sldMkLst>
        <pc:spChg chg="mod">
          <ac:chgData name="Michelle Evans" userId="431f1158658d14e1" providerId="LiveId" clId="{4DD108A0-C668-4651-ADA1-A6872C2EF0B8}" dt="2023-03-16T14:53:48.538" v="110"/>
          <ac:spMkLst>
            <pc:docMk/>
            <pc:sldMk cId="2621941037" sldId="416"/>
            <ac:spMk id="4" creationId="{1E6DB803-257E-D33F-EA0A-E62069306FC9}"/>
          </ac:spMkLst>
        </pc:spChg>
      </pc:sldChg>
      <pc:sldMasterChg chg="modSp mod modSldLayout">
        <pc:chgData name="Michelle Evans" userId="431f1158658d14e1" providerId="LiveId" clId="{4DD108A0-C668-4651-ADA1-A6872C2EF0B8}" dt="2023-03-16T14:52:27.302" v="91" actId="478"/>
        <pc:sldMasterMkLst>
          <pc:docMk/>
          <pc:sldMasterMk cId="0" sldId="2147483660"/>
        </pc:sldMasterMkLst>
        <pc:spChg chg="mod">
          <ac:chgData name="Michelle Evans" userId="431f1158658d14e1" providerId="LiveId" clId="{4DD108A0-C668-4651-ADA1-A6872C2EF0B8}" dt="2023-03-16T14:49:26.352" v="36" actId="20577"/>
          <ac:spMkLst>
            <pc:docMk/>
            <pc:sldMasterMk cId="0" sldId="2147483660"/>
            <ac:spMk id="4" creationId="{00000000-0000-0000-0000-000000000000}"/>
          </ac:spMkLst>
        </pc:spChg>
        <pc:sldLayoutChg chg="delSp modSp mod">
          <pc:chgData name="Michelle Evans" userId="431f1158658d14e1" providerId="LiveId" clId="{4DD108A0-C668-4651-ADA1-A6872C2EF0B8}" dt="2023-03-16T14:52:27.302" v="91" actId="478"/>
          <pc:sldLayoutMkLst>
            <pc:docMk/>
            <pc:sldMasterMk cId="0" sldId="2147483660"/>
            <pc:sldLayoutMk cId="0" sldId="2147483663"/>
          </pc:sldLayoutMkLst>
          <pc:spChg chg="del mod">
            <ac:chgData name="Michelle Evans" userId="431f1158658d14e1" providerId="LiveId" clId="{4DD108A0-C668-4651-ADA1-A6872C2EF0B8}" dt="2023-03-16T14:52:27.302" v="91" actId="478"/>
            <ac:spMkLst>
              <pc:docMk/>
              <pc:sldMasterMk cId="0" sldId="2147483660"/>
              <pc:sldLayoutMk cId="0" sldId="2147483663"/>
              <ac:spMk id="4" creationId="{00000000-0000-0000-0000-000000000000}"/>
            </ac:spMkLst>
          </pc:spChg>
        </pc:sldLayoutChg>
      </pc:sldMasterChg>
      <pc:sldMasterChg chg="new del mod addSldLayout delSldLayout">
        <pc:chgData name="Michelle Evans" userId="431f1158658d14e1" providerId="LiveId" clId="{4DD108A0-C668-4651-ADA1-A6872C2EF0B8}" dt="2023-03-16T14:49:18.031" v="34" actId="2696"/>
        <pc:sldMasterMkLst>
          <pc:docMk/>
          <pc:sldMasterMk cId="1909179693" sldId="2147483683"/>
        </pc:sldMasterMkLst>
        <pc:sldLayoutChg chg="new del replId">
          <pc:chgData name="Michelle Evans" userId="431f1158658d14e1" providerId="LiveId" clId="{4DD108A0-C668-4651-ADA1-A6872C2EF0B8}" dt="2023-03-16T14:49:17.999" v="23" actId="2696"/>
          <pc:sldLayoutMkLst>
            <pc:docMk/>
            <pc:sldMasterMk cId="1909179693" sldId="2147483683"/>
            <pc:sldLayoutMk cId="3687089616" sldId="2147483684"/>
          </pc:sldLayoutMkLst>
        </pc:sldLayoutChg>
        <pc:sldLayoutChg chg="new del replId">
          <pc:chgData name="Michelle Evans" userId="431f1158658d14e1" providerId="LiveId" clId="{4DD108A0-C668-4651-ADA1-A6872C2EF0B8}" dt="2023-03-16T14:49:18.004" v="24" actId="2696"/>
          <pc:sldLayoutMkLst>
            <pc:docMk/>
            <pc:sldMasterMk cId="1909179693" sldId="2147483683"/>
            <pc:sldLayoutMk cId="2240457506" sldId="2147483685"/>
          </pc:sldLayoutMkLst>
        </pc:sldLayoutChg>
        <pc:sldLayoutChg chg="new del replId">
          <pc:chgData name="Michelle Evans" userId="431f1158658d14e1" providerId="LiveId" clId="{4DD108A0-C668-4651-ADA1-A6872C2EF0B8}" dt="2023-03-16T14:49:18.004" v="25" actId="2696"/>
          <pc:sldLayoutMkLst>
            <pc:docMk/>
            <pc:sldMasterMk cId="1909179693" sldId="2147483683"/>
            <pc:sldLayoutMk cId="3898813205" sldId="2147483686"/>
          </pc:sldLayoutMkLst>
        </pc:sldLayoutChg>
        <pc:sldLayoutChg chg="new del replId">
          <pc:chgData name="Michelle Evans" userId="431f1158658d14e1" providerId="LiveId" clId="{4DD108A0-C668-4651-ADA1-A6872C2EF0B8}" dt="2023-03-16T14:49:18.004" v="26" actId="2696"/>
          <pc:sldLayoutMkLst>
            <pc:docMk/>
            <pc:sldMasterMk cId="1909179693" sldId="2147483683"/>
            <pc:sldLayoutMk cId="1272034307" sldId="2147483687"/>
          </pc:sldLayoutMkLst>
        </pc:sldLayoutChg>
        <pc:sldLayoutChg chg="new del replId">
          <pc:chgData name="Michelle Evans" userId="431f1158658d14e1" providerId="LiveId" clId="{4DD108A0-C668-4651-ADA1-A6872C2EF0B8}" dt="2023-03-16T14:49:18.004" v="27" actId="2696"/>
          <pc:sldLayoutMkLst>
            <pc:docMk/>
            <pc:sldMasterMk cId="1909179693" sldId="2147483683"/>
            <pc:sldLayoutMk cId="4177337294" sldId="2147483688"/>
          </pc:sldLayoutMkLst>
        </pc:sldLayoutChg>
        <pc:sldLayoutChg chg="new del replId">
          <pc:chgData name="Michelle Evans" userId="431f1158658d14e1" providerId="LiveId" clId="{4DD108A0-C668-4651-ADA1-A6872C2EF0B8}" dt="2023-03-16T14:49:18.015" v="28" actId="2696"/>
          <pc:sldLayoutMkLst>
            <pc:docMk/>
            <pc:sldMasterMk cId="1909179693" sldId="2147483683"/>
            <pc:sldLayoutMk cId="3862763411" sldId="2147483689"/>
          </pc:sldLayoutMkLst>
        </pc:sldLayoutChg>
        <pc:sldLayoutChg chg="new del replId">
          <pc:chgData name="Michelle Evans" userId="431f1158658d14e1" providerId="LiveId" clId="{4DD108A0-C668-4651-ADA1-A6872C2EF0B8}" dt="2023-03-16T14:49:18.015" v="29" actId="2696"/>
          <pc:sldLayoutMkLst>
            <pc:docMk/>
            <pc:sldMasterMk cId="1909179693" sldId="2147483683"/>
            <pc:sldLayoutMk cId="4179648929" sldId="2147483690"/>
          </pc:sldLayoutMkLst>
        </pc:sldLayoutChg>
        <pc:sldLayoutChg chg="new del replId">
          <pc:chgData name="Michelle Evans" userId="431f1158658d14e1" providerId="LiveId" clId="{4DD108A0-C668-4651-ADA1-A6872C2EF0B8}" dt="2023-03-16T14:49:18.015" v="30" actId="2696"/>
          <pc:sldLayoutMkLst>
            <pc:docMk/>
            <pc:sldMasterMk cId="1909179693" sldId="2147483683"/>
            <pc:sldLayoutMk cId="3463163831" sldId="2147483691"/>
          </pc:sldLayoutMkLst>
        </pc:sldLayoutChg>
        <pc:sldLayoutChg chg="new del replId">
          <pc:chgData name="Michelle Evans" userId="431f1158658d14e1" providerId="LiveId" clId="{4DD108A0-C668-4651-ADA1-A6872C2EF0B8}" dt="2023-03-16T14:49:18.015" v="31" actId="2696"/>
          <pc:sldLayoutMkLst>
            <pc:docMk/>
            <pc:sldMasterMk cId="1909179693" sldId="2147483683"/>
            <pc:sldLayoutMk cId="3299878804" sldId="2147483692"/>
          </pc:sldLayoutMkLst>
        </pc:sldLayoutChg>
        <pc:sldLayoutChg chg="new del replId">
          <pc:chgData name="Michelle Evans" userId="431f1158658d14e1" providerId="LiveId" clId="{4DD108A0-C668-4651-ADA1-A6872C2EF0B8}" dt="2023-03-16T14:49:18.015" v="32" actId="2696"/>
          <pc:sldLayoutMkLst>
            <pc:docMk/>
            <pc:sldMasterMk cId="1909179693" sldId="2147483683"/>
            <pc:sldLayoutMk cId="2282348980" sldId="2147483693"/>
          </pc:sldLayoutMkLst>
        </pc:sldLayoutChg>
        <pc:sldLayoutChg chg="new del replId">
          <pc:chgData name="Michelle Evans" userId="431f1158658d14e1" providerId="LiveId" clId="{4DD108A0-C668-4651-ADA1-A6872C2EF0B8}" dt="2023-03-16T14:49:18.031" v="33" actId="2696"/>
          <pc:sldLayoutMkLst>
            <pc:docMk/>
            <pc:sldMasterMk cId="1909179693" sldId="2147483683"/>
            <pc:sldLayoutMk cId="1508061260" sldId="214748369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A3AAB-24A4-435D-8C8B-EA33C960D308}" type="doc">
      <dgm:prSet loTypeId="urn:microsoft.com/office/officeart/2005/8/layout/venn1" loCatId="relationship" qsTypeId="urn:microsoft.com/office/officeart/2005/8/quickstyle/simple1" qsCatId="simple" csTypeId="urn:microsoft.com/office/officeart/2005/8/colors/accent1_2" csCatId="accent1" phldr="1"/>
      <dgm:spPr/>
    </dgm:pt>
    <dgm:pt modelId="{A95C240D-45B8-45D7-A209-C9CCC37B20C5}">
      <dgm:prSet phldrT="[Text]"/>
      <dgm:spPr/>
      <dgm:t>
        <a:bodyPr/>
        <a:lstStyle/>
        <a:p>
          <a:r>
            <a:rPr lang="en-US" dirty="0"/>
            <a:t>Biological Influences</a:t>
          </a:r>
        </a:p>
      </dgm:t>
    </dgm:pt>
    <dgm:pt modelId="{2B9911E3-1268-43B3-BDBE-A70E05FB1C7B}" type="parTrans" cxnId="{07BBABEF-1820-4D86-9945-F2098E82A3AA}">
      <dgm:prSet/>
      <dgm:spPr/>
      <dgm:t>
        <a:bodyPr/>
        <a:lstStyle/>
        <a:p>
          <a:endParaRPr lang="en-US"/>
        </a:p>
      </dgm:t>
    </dgm:pt>
    <dgm:pt modelId="{5FF2EC52-131B-450B-AE3B-DAD372BAD28E}" type="sibTrans" cxnId="{07BBABEF-1820-4D86-9945-F2098E82A3AA}">
      <dgm:prSet/>
      <dgm:spPr/>
      <dgm:t>
        <a:bodyPr/>
        <a:lstStyle/>
        <a:p>
          <a:endParaRPr lang="en-US"/>
        </a:p>
      </dgm:t>
    </dgm:pt>
    <dgm:pt modelId="{D32B7149-A033-41A0-8E2E-9C119FE6AEE2}">
      <dgm:prSet phldrT="[Text]"/>
      <dgm:spPr/>
      <dgm:t>
        <a:bodyPr/>
        <a:lstStyle/>
        <a:p>
          <a:r>
            <a:rPr lang="en-US" dirty="0"/>
            <a:t>Cultural Influences</a:t>
          </a:r>
        </a:p>
      </dgm:t>
    </dgm:pt>
    <dgm:pt modelId="{E2E6895B-38D9-47AF-A8E6-9222C876D31E}" type="parTrans" cxnId="{97C185B0-E3F3-45CE-A48D-9707D6465E9D}">
      <dgm:prSet/>
      <dgm:spPr/>
      <dgm:t>
        <a:bodyPr/>
        <a:lstStyle/>
        <a:p>
          <a:endParaRPr lang="en-US"/>
        </a:p>
      </dgm:t>
    </dgm:pt>
    <dgm:pt modelId="{5CEC83D3-3886-4A78-9ECD-373C29B83860}" type="sibTrans" cxnId="{97C185B0-E3F3-45CE-A48D-9707D6465E9D}">
      <dgm:prSet/>
      <dgm:spPr/>
      <dgm:t>
        <a:bodyPr/>
        <a:lstStyle/>
        <a:p>
          <a:endParaRPr lang="en-US"/>
        </a:p>
      </dgm:t>
    </dgm:pt>
    <dgm:pt modelId="{0C9207AF-6DAD-4554-82EF-D266B8E162B9}">
      <dgm:prSet phldrT="[Text]"/>
      <dgm:spPr/>
      <dgm:t>
        <a:bodyPr/>
        <a:lstStyle/>
        <a:p>
          <a:r>
            <a:rPr lang="en-US" dirty="0"/>
            <a:t>Individual Vulnerabilities</a:t>
          </a:r>
        </a:p>
      </dgm:t>
    </dgm:pt>
    <dgm:pt modelId="{8A517522-867E-4375-9123-A39AA6556D6C}" type="parTrans" cxnId="{ADD566DF-CC76-40DA-8324-5B64F696BAEA}">
      <dgm:prSet/>
      <dgm:spPr/>
      <dgm:t>
        <a:bodyPr/>
        <a:lstStyle/>
        <a:p>
          <a:endParaRPr lang="en-US"/>
        </a:p>
      </dgm:t>
    </dgm:pt>
    <dgm:pt modelId="{C704E691-0880-4D52-9E5B-0B512EAEB0E1}" type="sibTrans" cxnId="{ADD566DF-CC76-40DA-8324-5B64F696BAEA}">
      <dgm:prSet/>
      <dgm:spPr/>
      <dgm:t>
        <a:bodyPr/>
        <a:lstStyle/>
        <a:p>
          <a:endParaRPr lang="en-US"/>
        </a:p>
      </dgm:t>
    </dgm:pt>
    <dgm:pt modelId="{54C5A553-A0E6-4531-9BEC-4873F7FEA2FF}">
      <dgm:prSet phldrT="[Text]"/>
      <dgm:spPr/>
      <dgm:t>
        <a:bodyPr/>
        <a:lstStyle/>
        <a:p>
          <a:r>
            <a:rPr lang="en-US" dirty="0"/>
            <a:t>Situational Factors</a:t>
          </a:r>
        </a:p>
      </dgm:t>
    </dgm:pt>
    <dgm:pt modelId="{49FB9A87-700D-4508-853C-C26BC73234AB}" type="parTrans" cxnId="{0416D511-FE55-44EF-9323-C872D6A40BCA}">
      <dgm:prSet/>
      <dgm:spPr/>
      <dgm:t>
        <a:bodyPr/>
        <a:lstStyle/>
        <a:p>
          <a:endParaRPr lang="en-US"/>
        </a:p>
      </dgm:t>
    </dgm:pt>
    <dgm:pt modelId="{4C49FA6A-A0E0-45BF-BD63-DA4053673AAE}" type="sibTrans" cxnId="{0416D511-FE55-44EF-9323-C872D6A40BCA}">
      <dgm:prSet/>
      <dgm:spPr/>
      <dgm:t>
        <a:bodyPr/>
        <a:lstStyle/>
        <a:p>
          <a:endParaRPr lang="en-US"/>
        </a:p>
      </dgm:t>
    </dgm:pt>
    <dgm:pt modelId="{CD9D2D97-56C3-4418-9008-16586494ADCA}">
      <dgm:prSet phldrT="[Text]"/>
      <dgm:spPr/>
      <dgm:t>
        <a:bodyPr/>
        <a:lstStyle/>
        <a:p>
          <a:r>
            <a:rPr lang="en-US" dirty="0"/>
            <a:t>Developmental Influences</a:t>
          </a:r>
        </a:p>
      </dgm:t>
    </dgm:pt>
    <dgm:pt modelId="{397F5C4C-AE15-45A0-98ED-24C5D57B8696}" type="parTrans" cxnId="{A2A2745B-17F6-4DF1-801E-C5930EC27F71}">
      <dgm:prSet/>
      <dgm:spPr/>
      <dgm:t>
        <a:bodyPr/>
        <a:lstStyle/>
        <a:p>
          <a:endParaRPr lang="en-US"/>
        </a:p>
      </dgm:t>
    </dgm:pt>
    <dgm:pt modelId="{D1CBB677-E790-489D-9B27-5D7E6DF68544}" type="sibTrans" cxnId="{A2A2745B-17F6-4DF1-801E-C5930EC27F71}">
      <dgm:prSet/>
      <dgm:spPr/>
      <dgm:t>
        <a:bodyPr/>
        <a:lstStyle/>
        <a:p>
          <a:endParaRPr lang="en-US"/>
        </a:p>
      </dgm:t>
    </dgm:pt>
    <dgm:pt modelId="{1EB28550-7BE2-45D8-B692-9A5F7AEAAD3A}" type="pres">
      <dgm:prSet presAssocID="{014A3AAB-24A4-435D-8C8B-EA33C960D308}" presName="compositeShape" presStyleCnt="0">
        <dgm:presLayoutVars>
          <dgm:chMax val="7"/>
          <dgm:dir/>
          <dgm:resizeHandles val="exact"/>
        </dgm:presLayoutVars>
      </dgm:prSet>
      <dgm:spPr/>
    </dgm:pt>
    <dgm:pt modelId="{30F12375-00E4-49B5-9E8A-7CB136EA02C0}" type="pres">
      <dgm:prSet presAssocID="{A95C240D-45B8-45D7-A209-C9CCC37B20C5}" presName="circ1" presStyleLbl="vennNode1" presStyleIdx="0" presStyleCnt="5"/>
      <dgm:spPr/>
    </dgm:pt>
    <dgm:pt modelId="{03520AA6-C12E-49E4-919A-379C10020ED5}" type="pres">
      <dgm:prSet presAssocID="{A95C240D-45B8-45D7-A209-C9CCC37B20C5}" presName="circ1Tx" presStyleLbl="revTx" presStyleIdx="0" presStyleCnt="0">
        <dgm:presLayoutVars>
          <dgm:chMax val="0"/>
          <dgm:chPref val="0"/>
          <dgm:bulletEnabled val="1"/>
        </dgm:presLayoutVars>
      </dgm:prSet>
      <dgm:spPr/>
    </dgm:pt>
    <dgm:pt modelId="{3A293C5C-4459-489F-BA3C-71D8D67A48C6}" type="pres">
      <dgm:prSet presAssocID="{54C5A553-A0E6-4531-9BEC-4873F7FEA2FF}" presName="circ2" presStyleLbl="vennNode1" presStyleIdx="1" presStyleCnt="5"/>
      <dgm:spPr/>
    </dgm:pt>
    <dgm:pt modelId="{4EB41C36-9B32-4547-B7BE-5F8439BF1586}" type="pres">
      <dgm:prSet presAssocID="{54C5A553-A0E6-4531-9BEC-4873F7FEA2FF}" presName="circ2Tx" presStyleLbl="revTx" presStyleIdx="0" presStyleCnt="0">
        <dgm:presLayoutVars>
          <dgm:chMax val="0"/>
          <dgm:chPref val="0"/>
          <dgm:bulletEnabled val="1"/>
        </dgm:presLayoutVars>
      </dgm:prSet>
      <dgm:spPr/>
    </dgm:pt>
    <dgm:pt modelId="{BE6875A8-6587-4945-B96C-9AAFCDFEF24C}" type="pres">
      <dgm:prSet presAssocID="{CD9D2D97-56C3-4418-9008-16586494ADCA}" presName="circ3" presStyleLbl="vennNode1" presStyleIdx="2" presStyleCnt="5"/>
      <dgm:spPr/>
    </dgm:pt>
    <dgm:pt modelId="{52A3E03D-3841-4CD9-B8C3-755620590307}" type="pres">
      <dgm:prSet presAssocID="{CD9D2D97-56C3-4418-9008-16586494ADCA}" presName="circ3Tx" presStyleLbl="revTx" presStyleIdx="0" presStyleCnt="0">
        <dgm:presLayoutVars>
          <dgm:chMax val="0"/>
          <dgm:chPref val="0"/>
          <dgm:bulletEnabled val="1"/>
        </dgm:presLayoutVars>
      </dgm:prSet>
      <dgm:spPr/>
    </dgm:pt>
    <dgm:pt modelId="{5F7698EE-3C77-4ED7-96C5-144D2A43C9F1}" type="pres">
      <dgm:prSet presAssocID="{D32B7149-A033-41A0-8E2E-9C119FE6AEE2}" presName="circ4" presStyleLbl="vennNode1" presStyleIdx="3" presStyleCnt="5"/>
      <dgm:spPr/>
    </dgm:pt>
    <dgm:pt modelId="{2989456B-8DA4-453C-BA88-AC7A0C4A588E}" type="pres">
      <dgm:prSet presAssocID="{D32B7149-A033-41A0-8E2E-9C119FE6AEE2}" presName="circ4Tx" presStyleLbl="revTx" presStyleIdx="0" presStyleCnt="0">
        <dgm:presLayoutVars>
          <dgm:chMax val="0"/>
          <dgm:chPref val="0"/>
          <dgm:bulletEnabled val="1"/>
        </dgm:presLayoutVars>
      </dgm:prSet>
      <dgm:spPr/>
    </dgm:pt>
    <dgm:pt modelId="{4B3D2899-1705-4B02-9D6F-2FF65BFBB172}" type="pres">
      <dgm:prSet presAssocID="{0C9207AF-6DAD-4554-82EF-D266B8E162B9}" presName="circ5" presStyleLbl="vennNode1" presStyleIdx="4" presStyleCnt="5"/>
      <dgm:spPr/>
    </dgm:pt>
    <dgm:pt modelId="{A797076D-A476-489B-8B1E-0E94536586B5}" type="pres">
      <dgm:prSet presAssocID="{0C9207AF-6DAD-4554-82EF-D266B8E162B9}" presName="circ5Tx" presStyleLbl="revTx" presStyleIdx="0" presStyleCnt="0">
        <dgm:presLayoutVars>
          <dgm:chMax val="0"/>
          <dgm:chPref val="0"/>
          <dgm:bulletEnabled val="1"/>
        </dgm:presLayoutVars>
      </dgm:prSet>
      <dgm:spPr/>
    </dgm:pt>
  </dgm:ptLst>
  <dgm:cxnLst>
    <dgm:cxn modelId="{0416D511-FE55-44EF-9323-C872D6A40BCA}" srcId="{014A3AAB-24A4-435D-8C8B-EA33C960D308}" destId="{54C5A553-A0E6-4531-9BEC-4873F7FEA2FF}" srcOrd="1" destOrd="0" parTransId="{49FB9A87-700D-4508-853C-C26BC73234AB}" sibTransId="{4C49FA6A-A0E0-45BF-BD63-DA4053673AAE}"/>
    <dgm:cxn modelId="{CC40A618-4EEB-4683-8CE3-2961CD069135}" type="presOf" srcId="{A95C240D-45B8-45D7-A209-C9CCC37B20C5}" destId="{03520AA6-C12E-49E4-919A-379C10020ED5}" srcOrd="0" destOrd="0" presId="urn:microsoft.com/office/officeart/2005/8/layout/venn1"/>
    <dgm:cxn modelId="{54B35321-47D9-4346-9BB6-42BE0D5FFA0C}" type="presOf" srcId="{54C5A553-A0E6-4531-9BEC-4873F7FEA2FF}" destId="{4EB41C36-9B32-4547-B7BE-5F8439BF1586}" srcOrd="0" destOrd="0" presId="urn:microsoft.com/office/officeart/2005/8/layout/venn1"/>
    <dgm:cxn modelId="{7DFCB630-13CE-4AAB-B48D-408C13A6BB4F}" type="presOf" srcId="{014A3AAB-24A4-435D-8C8B-EA33C960D308}" destId="{1EB28550-7BE2-45D8-B692-9A5F7AEAAD3A}" srcOrd="0" destOrd="0" presId="urn:microsoft.com/office/officeart/2005/8/layout/venn1"/>
    <dgm:cxn modelId="{DC36DD31-C5AF-45A7-B6B9-81A8285E4EA9}" type="presOf" srcId="{CD9D2D97-56C3-4418-9008-16586494ADCA}" destId="{52A3E03D-3841-4CD9-B8C3-755620590307}" srcOrd="0" destOrd="0" presId="urn:microsoft.com/office/officeart/2005/8/layout/venn1"/>
    <dgm:cxn modelId="{A2A2745B-17F6-4DF1-801E-C5930EC27F71}" srcId="{014A3AAB-24A4-435D-8C8B-EA33C960D308}" destId="{CD9D2D97-56C3-4418-9008-16586494ADCA}" srcOrd="2" destOrd="0" parTransId="{397F5C4C-AE15-45A0-98ED-24C5D57B8696}" sibTransId="{D1CBB677-E790-489D-9B27-5D7E6DF68544}"/>
    <dgm:cxn modelId="{C0154298-D412-4B81-8EC8-7FD589C0904C}" type="presOf" srcId="{D32B7149-A033-41A0-8E2E-9C119FE6AEE2}" destId="{2989456B-8DA4-453C-BA88-AC7A0C4A588E}" srcOrd="0" destOrd="0" presId="urn:microsoft.com/office/officeart/2005/8/layout/venn1"/>
    <dgm:cxn modelId="{97C185B0-E3F3-45CE-A48D-9707D6465E9D}" srcId="{014A3AAB-24A4-435D-8C8B-EA33C960D308}" destId="{D32B7149-A033-41A0-8E2E-9C119FE6AEE2}" srcOrd="3" destOrd="0" parTransId="{E2E6895B-38D9-47AF-A8E6-9222C876D31E}" sibTransId="{5CEC83D3-3886-4A78-9ECD-373C29B83860}"/>
    <dgm:cxn modelId="{95309CBF-6C34-4962-8AF3-86B48032CAE5}" type="presOf" srcId="{0C9207AF-6DAD-4554-82EF-D266B8E162B9}" destId="{A797076D-A476-489B-8B1E-0E94536586B5}" srcOrd="0" destOrd="0" presId="urn:microsoft.com/office/officeart/2005/8/layout/venn1"/>
    <dgm:cxn modelId="{ADD566DF-CC76-40DA-8324-5B64F696BAEA}" srcId="{014A3AAB-24A4-435D-8C8B-EA33C960D308}" destId="{0C9207AF-6DAD-4554-82EF-D266B8E162B9}" srcOrd="4" destOrd="0" parTransId="{8A517522-867E-4375-9123-A39AA6556D6C}" sibTransId="{C704E691-0880-4D52-9E5B-0B512EAEB0E1}"/>
    <dgm:cxn modelId="{07BBABEF-1820-4D86-9945-F2098E82A3AA}" srcId="{014A3AAB-24A4-435D-8C8B-EA33C960D308}" destId="{A95C240D-45B8-45D7-A209-C9CCC37B20C5}" srcOrd="0" destOrd="0" parTransId="{2B9911E3-1268-43B3-BDBE-A70E05FB1C7B}" sibTransId="{5FF2EC52-131B-450B-AE3B-DAD372BAD28E}"/>
    <dgm:cxn modelId="{CCE1D826-992B-47E0-8E3E-26CC4053719E}" type="presParOf" srcId="{1EB28550-7BE2-45D8-B692-9A5F7AEAAD3A}" destId="{30F12375-00E4-49B5-9E8A-7CB136EA02C0}" srcOrd="0" destOrd="0" presId="urn:microsoft.com/office/officeart/2005/8/layout/venn1"/>
    <dgm:cxn modelId="{5EA3565A-7C27-4E8B-A37F-C863E43BA1E1}" type="presParOf" srcId="{1EB28550-7BE2-45D8-B692-9A5F7AEAAD3A}" destId="{03520AA6-C12E-49E4-919A-379C10020ED5}" srcOrd="1" destOrd="0" presId="urn:microsoft.com/office/officeart/2005/8/layout/venn1"/>
    <dgm:cxn modelId="{A7581151-7CBE-48B3-9753-D68F646E238A}" type="presParOf" srcId="{1EB28550-7BE2-45D8-B692-9A5F7AEAAD3A}" destId="{3A293C5C-4459-489F-BA3C-71D8D67A48C6}" srcOrd="2" destOrd="0" presId="urn:microsoft.com/office/officeart/2005/8/layout/venn1"/>
    <dgm:cxn modelId="{16439E48-AE4F-41C7-8608-504DDBA31F7B}" type="presParOf" srcId="{1EB28550-7BE2-45D8-B692-9A5F7AEAAD3A}" destId="{4EB41C36-9B32-4547-B7BE-5F8439BF1586}" srcOrd="3" destOrd="0" presId="urn:microsoft.com/office/officeart/2005/8/layout/venn1"/>
    <dgm:cxn modelId="{199EBEC3-EE96-47D6-B004-EDB19E36B00D}" type="presParOf" srcId="{1EB28550-7BE2-45D8-B692-9A5F7AEAAD3A}" destId="{BE6875A8-6587-4945-B96C-9AAFCDFEF24C}" srcOrd="4" destOrd="0" presId="urn:microsoft.com/office/officeart/2005/8/layout/venn1"/>
    <dgm:cxn modelId="{BAD32B54-9E6F-4BD4-89E9-667DAB925C65}" type="presParOf" srcId="{1EB28550-7BE2-45D8-B692-9A5F7AEAAD3A}" destId="{52A3E03D-3841-4CD9-B8C3-755620590307}" srcOrd="5" destOrd="0" presId="urn:microsoft.com/office/officeart/2005/8/layout/venn1"/>
    <dgm:cxn modelId="{564CEE6E-3BC6-4A31-AAFC-B634A37D7429}" type="presParOf" srcId="{1EB28550-7BE2-45D8-B692-9A5F7AEAAD3A}" destId="{5F7698EE-3C77-4ED7-96C5-144D2A43C9F1}" srcOrd="6" destOrd="0" presId="urn:microsoft.com/office/officeart/2005/8/layout/venn1"/>
    <dgm:cxn modelId="{DD5DF64E-434F-4827-BCD5-CBBBBDE99AFA}" type="presParOf" srcId="{1EB28550-7BE2-45D8-B692-9A5F7AEAAD3A}" destId="{2989456B-8DA4-453C-BA88-AC7A0C4A588E}" srcOrd="7" destOrd="0" presId="urn:microsoft.com/office/officeart/2005/8/layout/venn1"/>
    <dgm:cxn modelId="{F00EAEAB-EB51-47CD-BFF7-DB780805285D}" type="presParOf" srcId="{1EB28550-7BE2-45D8-B692-9A5F7AEAAD3A}" destId="{4B3D2899-1705-4B02-9D6F-2FF65BFBB172}" srcOrd="8" destOrd="0" presId="urn:microsoft.com/office/officeart/2005/8/layout/venn1"/>
    <dgm:cxn modelId="{A79C32C3-0A17-45BC-A546-1F998A57E848}" type="presParOf" srcId="{1EB28550-7BE2-45D8-B692-9A5F7AEAAD3A}" destId="{A797076D-A476-489B-8B1E-0E94536586B5}"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12375-00E4-49B5-9E8A-7CB136EA02C0}">
      <dsp:nvSpPr>
        <dsp:cNvPr id="0" name=""/>
        <dsp:cNvSpPr/>
      </dsp:nvSpPr>
      <dsp:spPr>
        <a:xfrm>
          <a:off x="4242117" y="1527428"/>
          <a:ext cx="1875790" cy="187579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3520AA6-C12E-49E4-919A-379C10020ED5}">
      <dsp:nvSpPr>
        <dsp:cNvPr id="0" name=""/>
        <dsp:cNvSpPr/>
      </dsp:nvSpPr>
      <dsp:spPr>
        <a:xfrm>
          <a:off x="4092054" y="0"/>
          <a:ext cx="2175916" cy="12594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Biological Influences</a:t>
          </a:r>
        </a:p>
      </dsp:txBody>
      <dsp:txXfrm>
        <a:off x="4092054" y="0"/>
        <a:ext cx="2175916" cy="1259459"/>
      </dsp:txXfrm>
    </dsp:sp>
    <dsp:sp modelId="{3A293C5C-4459-489F-BA3C-71D8D67A48C6}">
      <dsp:nvSpPr>
        <dsp:cNvPr id="0" name=""/>
        <dsp:cNvSpPr/>
      </dsp:nvSpPr>
      <dsp:spPr>
        <a:xfrm>
          <a:off x="4955668" y="2045682"/>
          <a:ext cx="1875790" cy="187579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EB41C36-9B32-4547-B7BE-5F8439BF1586}">
      <dsp:nvSpPr>
        <dsp:cNvPr id="0" name=""/>
        <dsp:cNvSpPr/>
      </dsp:nvSpPr>
      <dsp:spPr>
        <a:xfrm>
          <a:off x="6980770" y="1661413"/>
          <a:ext cx="1950821" cy="1366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Situational Factors</a:t>
          </a:r>
        </a:p>
      </dsp:txBody>
      <dsp:txXfrm>
        <a:off x="6980770" y="1661413"/>
        <a:ext cx="1950821" cy="1366647"/>
      </dsp:txXfrm>
    </dsp:sp>
    <dsp:sp modelId="{BE6875A8-6587-4945-B96C-9AAFCDFEF24C}">
      <dsp:nvSpPr>
        <dsp:cNvPr id="0" name=""/>
        <dsp:cNvSpPr/>
      </dsp:nvSpPr>
      <dsp:spPr>
        <a:xfrm>
          <a:off x="4683303" y="2884965"/>
          <a:ext cx="1875790" cy="187579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A3E03D-3841-4CD9-B8C3-755620590307}">
      <dsp:nvSpPr>
        <dsp:cNvPr id="0" name=""/>
        <dsp:cNvSpPr/>
      </dsp:nvSpPr>
      <dsp:spPr>
        <a:xfrm>
          <a:off x="6680644" y="3992753"/>
          <a:ext cx="1950821" cy="1366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Developmental Influences</a:t>
          </a:r>
        </a:p>
      </dsp:txBody>
      <dsp:txXfrm>
        <a:off x="6680644" y="3992753"/>
        <a:ext cx="1950821" cy="1366647"/>
      </dsp:txXfrm>
    </dsp:sp>
    <dsp:sp modelId="{5F7698EE-3C77-4ED7-96C5-144D2A43C9F1}">
      <dsp:nvSpPr>
        <dsp:cNvPr id="0" name=""/>
        <dsp:cNvSpPr/>
      </dsp:nvSpPr>
      <dsp:spPr>
        <a:xfrm>
          <a:off x="3800931" y="2884965"/>
          <a:ext cx="1875790" cy="187579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989456B-8DA4-453C-BA88-AC7A0C4A588E}">
      <dsp:nvSpPr>
        <dsp:cNvPr id="0" name=""/>
        <dsp:cNvSpPr/>
      </dsp:nvSpPr>
      <dsp:spPr>
        <a:xfrm>
          <a:off x="1728558" y="3992753"/>
          <a:ext cx="1950821" cy="1366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Cultural Influences</a:t>
          </a:r>
        </a:p>
      </dsp:txBody>
      <dsp:txXfrm>
        <a:off x="1728558" y="3992753"/>
        <a:ext cx="1950821" cy="1366647"/>
      </dsp:txXfrm>
    </dsp:sp>
    <dsp:sp modelId="{4B3D2899-1705-4B02-9D6F-2FF65BFBB172}">
      <dsp:nvSpPr>
        <dsp:cNvPr id="0" name=""/>
        <dsp:cNvSpPr/>
      </dsp:nvSpPr>
      <dsp:spPr>
        <a:xfrm>
          <a:off x="3528566" y="2045682"/>
          <a:ext cx="1875790" cy="187579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97076D-A476-489B-8B1E-0E94536586B5}">
      <dsp:nvSpPr>
        <dsp:cNvPr id="0" name=""/>
        <dsp:cNvSpPr/>
      </dsp:nvSpPr>
      <dsp:spPr>
        <a:xfrm>
          <a:off x="1428432" y="1661413"/>
          <a:ext cx="1950821" cy="1366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Individual Vulnerabilities</a:t>
          </a:r>
        </a:p>
      </dsp:txBody>
      <dsp:txXfrm>
        <a:off x="1428432" y="1661413"/>
        <a:ext cx="1950821" cy="13666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a:t>2017 ILATSA Conference </a:t>
            </a:r>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a:t>2017 ILATSA Conference </a:t>
            </a:r>
            <a:endParaRPr/>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endParaRPr/>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53" tIns="48327" rIns="96653" bIns="48327"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420986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838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therapy has been suggested to be helpful in working with minority populations as this therapy allows the client to explore the cultural assumptions to understand their racial identity and contextual influences (Edwards &amp; </a:t>
            </a:r>
            <a:r>
              <a:rPr lang="en-US" dirty="0" err="1"/>
              <a:t>Pedrotti</a:t>
            </a:r>
            <a:r>
              <a:rPr lang="en-US" dirty="0"/>
              <a:t>, 2004; </a:t>
            </a:r>
            <a:r>
              <a:rPr lang="en-US" dirty="0" err="1"/>
              <a:t>Semmler</a:t>
            </a:r>
            <a:r>
              <a:rPr lang="en-US" dirty="0"/>
              <a:t> &amp; Williams, 2000; Yuen &amp; White, 2007). Much of the work in this therapy revolves the reconstruction of story and metaphor, however, it also involves naming experiences in order to understand them.  Narrative therapy incorporates language as an empowerment tool in order to help clients change their experience.  </a:t>
            </a:r>
            <a:endParaRPr lang="en-US" i="1" dirty="0"/>
          </a:p>
          <a:p>
            <a:endParaRPr lang="en-US" dirty="0"/>
          </a:p>
        </p:txBody>
      </p:sp>
    </p:spTree>
    <p:extLst>
      <p:ext uri="{BB962C8B-B14F-4D97-AF65-F5344CB8AC3E}">
        <p14:creationId xmlns:p14="http://schemas.microsoft.com/office/powerpoint/2010/main" val="16235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considering the actual relationship between the client and other person, the metaphorical relationship should also be considered.  Is this a relationship that empowers or oppresses the client? </a:t>
            </a:r>
            <a:endParaRPr lang="en-US" dirty="0"/>
          </a:p>
        </p:txBody>
      </p:sp>
    </p:spTree>
    <p:extLst>
      <p:ext uri="{BB962C8B-B14F-4D97-AF65-F5344CB8AC3E}">
        <p14:creationId xmlns:p14="http://schemas.microsoft.com/office/powerpoint/2010/main" val="259745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57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161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72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Celia </a:t>
            </a:r>
            <a:r>
              <a:rPr lang="en-US" dirty="0" err="1"/>
              <a:t>Falicov</a:t>
            </a:r>
            <a:r>
              <a:rPr lang="en-US" dirty="0"/>
              <a:t> identified a multidimensional framework that appreciates culture as defined by the shared world views, meanings, and adaptive behaviors of the individual within their family and environmental context (</a:t>
            </a:r>
            <a:r>
              <a:rPr lang="en-US" dirty="0" err="1"/>
              <a:t>Falicov</a:t>
            </a:r>
            <a:r>
              <a:rPr lang="en-US" dirty="0"/>
              <a:t>, 1995. p. 383.)  Within this framework, it is the therapist’s role to assist the individual or family in exploring their unique cultural meanings and metaphors through dialogue.</a:t>
            </a:r>
          </a:p>
        </p:txBody>
      </p:sp>
    </p:spTree>
    <p:extLst>
      <p:ext uri="{BB962C8B-B14F-4D97-AF65-F5344CB8AC3E}">
        <p14:creationId xmlns:p14="http://schemas.microsoft.com/office/powerpoint/2010/main" val="119941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62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7243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73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256229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341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2222">
              <a:defRPr/>
            </a:pPr>
            <a:r>
              <a:rPr lang="en-US" dirty="0"/>
              <a:t> Be open minded to changing the concepts used in treatment in order to better meet the individual’s needs.  </a:t>
            </a:r>
            <a:endParaRPr lang="en-US" i="1" dirty="0"/>
          </a:p>
          <a:p>
            <a:endParaRPr lang="en-US" dirty="0"/>
          </a:p>
        </p:txBody>
      </p:sp>
    </p:spTree>
    <p:extLst>
      <p:ext uri="{BB962C8B-B14F-4D97-AF65-F5344CB8AC3E}">
        <p14:creationId xmlns:p14="http://schemas.microsoft.com/office/powerpoint/2010/main" val="38012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9187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provider understands the power imbalance in the relationship and works to involve the client in goal setting, there is a higher likelihood that the client will participate in the interventions willingly. </a:t>
            </a:r>
          </a:p>
        </p:txBody>
      </p:sp>
    </p:spTree>
    <p:extLst>
      <p:ext uri="{BB962C8B-B14F-4D97-AF65-F5344CB8AC3E}">
        <p14:creationId xmlns:p14="http://schemas.microsoft.com/office/powerpoint/2010/main" val="908393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099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treatment, the experience, expression, and explanation of symptomatology is bound to the provider’s and client’s intersubjective perspective, which is impacted by each person’s culture. (Hardy, Cahill, &amp; </a:t>
            </a:r>
            <a:r>
              <a:rPr lang="en-US" dirty="0" err="1"/>
              <a:t>Barkham</a:t>
            </a:r>
            <a:r>
              <a:rPr lang="en-US" dirty="0"/>
              <a:t>, 2007).</a:t>
            </a:r>
          </a:p>
        </p:txBody>
      </p:sp>
    </p:spTree>
    <p:extLst>
      <p:ext uri="{BB962C8B-B14F-4D97-AF65-F5344CB8AC3E}">
        <p14:creationId xmlns:p14="http://schemas.microsoft.com/office/powerpoint/2010/main" val="206479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3442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due to the lower priority set on being on time, clients may struggle to understand the need to follow the strict attendance guidelines of treatment providers.  Additionally, clients may present with a high level of non-verbal cues that providers are not conscious of. </a:t>
            </a:r>
          </a:p>
        </p:txBody>
      </p:sp>
    </p:spTree>
    <p:extLst>
      <p:ext uri="{BB962C8B-B14F-4D97-AF65-F5344CB8AC3E}">
        <p14:creationId xmlns:p14="http://schemas.microsoft.com/office/powerpoint/2010/main" val="382215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if there are large differences in the expectations of the client and agency, these issues should be identified and discussed with the client in order to minimize misunderstandings. </a:t>
            </a:r>
          </a:p>
        </p:txBody>
      </p:sp>
    </p:spTree>
    <p:extLst>
      <p:ext uri="{BB962C8B-B14F-4D97-AF65-F5344CB8AC3E}">
        <p14:creationId xmlns:p14="http://schemas.microsoft.com/office/powerpoint/2010/main" val="114286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32</a:t>
            </a:fld>
            <a:endParaRPr lang="en-US"/>
          </a:p>
        </p:txBody>
      </p:sp>
    </p:spTree>
    <p:extLst>
      <p:ext uri="{BB962C8B-B14F-4D97-AF65-F5344CB8AC3E}">
        <p14:creationId xmlns:p14="http://schemas.microsoft.com/office/powerpoint/2010/main" val="352133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engage in culturally patterned relationships and practices and to become mature, well-functioning adults in the society, new members of the culture must come to coordinate their responses to their particular social milieu.  That is, people must come to think, feel, and act with reference to local practices, relationships, institutions and artifacts; to do so they must use the local cultural models, which consequently become an integral part of their psychological systems.  Each person actively seeks to behave adaptively in the attendant cultural context, and in the process different persons develop their own unique set of response tendencies, cognitive orientations, emotional preparedness, and structures of goals and values (</a:t>
            </a:r>
            <a:r>
              <a:rPr lang="en-US" dirty="0" err="1"/>
              <a:t>Kitayama</a:t>
            </a:r>
            <a:r>
              <a:rPr lang="en-US" dirty="0"/>
              <a:t> and Markus, 1999. pp. 250-251). </a:t>
            </a:r>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a:p>
        </p:txBody>
      </p:sp>
    </p:spTree>
    <p:extLst>
      <p:ext uri="{BB962C8B-B14F-4D97-AF65-F5344CB8AC3E}">
        <p14:creationId xmlns:p14="http://schemas.microsoft.com/office/powerpoint/2010/main" val="347417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94DFF1F-02C6-43BE-B689-8625E8CF919D}" type="slidenum">
              <a:rPr lang="en-US" smtClean="0"/>
              <a:pPr>
                <a:defRPr/>
              </a:pPr>
              <a:t>33</a:t>
            </a:fld>
            <a:endParaRPr lang="en-US"/>
          </a:p>
        </p:txBody>
      </p:sp>
    </p:spTree>
    <p:extLst>
      <p:ext uri="{BB962C8B-B14F-4D97-AF65-F5344CB8AC3E}">
        <p14:creationId xmlns:p14="http://schemas.microsoft.com/office/powerpoint/2010/main" val="222566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34</a:t>
            </a:fld>
            <a:endParaRPr lang="en-US"/>
          </a:p>
        </p:txBody>
      </p:sp>
    </p:spTree>
    <p:extLst>
      <p:ext uri="{BB962C8B-B14F-4D97-AF65-F5344CB8AC3E}">
        <p14:creationId xmlns:p14="http://schemas.microsoft.com/office/powerpoint/2010/main" val="763629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35</a:t>
            </a:fld>
            <a:endParaRPr lang="en-US"/>
          </a:p>
        </p:txBody>
      </p:sp>
    </p:spTree>
    <p:extLst>
      <p:ext uri="{BB962C8B-B14F-4D97-AF65-F5344CB8AC3E}">
        <p14:creationId xmlns:p14="http://schemas.microsoft.com/office/powerpoint/2010/main" val="980332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36</a:t>
            </a:fld>
            <a:endParaRPr lang="en-US"/>
          </a:p>
        </p:txBody>
      </p:sp>
    </p:spTree>
    <p:extLst>
      <p:ext uri="{BB962C8B-B14F-4D97-AF65-F5344CB8AC3E}">
        <p14:creationId xmlns:p14="http://schemas.microsoft.com/office/powerpoint/2010/main" val="2544502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37</a:t>
            </a:fld>
            <a:endParaRPr lang="en-US"/>
          </a:p>
        </p:txBody>
      </p:sp>
    </p:spTree>
    <p:extLst>
      <p:ext uri="{BB962C8B-B14F-4D97-AF65-F5344CB8AC3E}">
        <p14:creationId xmlns:p14="http://schemas.microsoft.com/office/powerpoint/2010/main" val="3296718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38</a:t>
            </a:fld>
            <a:endParaRPr lang="en-US"/>
          </a:p>
        </p:txBody>
      </p:sp>
    </p:spTree>
    <p:extLst>
      <p:ext uri="{BB962C8B-B14F-4D97-AF65-F5344CB8AC3E}">
        <p14:creationId xmlns:p14="http://schemas.microsoft.com/office/powerpoint/2010/main" val="3829556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39</a:t>
            </a:fld>
            <a:endParaRPr lang="en-US"/>
          </a:p>
        </p:txBody>
      </p:sp>
    </p:spTree>
    <p:extLst>
      <p:ext uri="{BB962C8B-B14F-4D97-AF65-F5344CB8AC3E}">
        <p14:creationId xmlns:p14="http://schemas.microsoft.com/office/powerpoint/2010/main" val="346717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40</a:t>
            </a:fld>
            <a:endParaRPr lang="en-US"/>
          </a:p>
        </p:txBody>
      </p:sp>
    </p:spTree>
    <p:extLst>
      <p:ext uri="{BB962C8B-B14F-4D97-AF65-F5344CB8AC3E}">
        <p14:creationId xmlns:p14="http://schemas.microsoft.com/office/powerpoint/2010/main" val="2841813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41</a:t>
            </a:fld>
            <a:endParaRPr lang="en-US"/>
          </a:p>
        </p:txBody>
      </p:sp>
    </p:spTree>
    <p:extLst>
      <p:ext uri="{BB962C8B-B14F-4D97-AF65-F5344CB8AC3E}">
        <p14:creationId xmlns:p14="http://schemas.microsoft.com/office/powerpoint/2010/main" val="284743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theories emphasize different social problems:</a:t>
            </a:r>
          </a:p>
          <a:p>
            <a:pPr marL="362448" indent="-362448">
              <a:buAutoNum type="arabicPeriod"/>
            </a:pPr>
            <a:r>
              <a:rPr lang="en-US" dirty="0"/>
              <a:t>Family dysfunction theory (McLeod and </a:t>
            </a:r>
            <a:r>
              <a:rPr lang="en-US" dirty="0" err="1"/>
              <a:t>Saraga</a:t>
            </a:r>
            <a:r>
              <a:rPr lang="en-US" dirty="0"/>
              <a:t>, 1988)</a:t>
            </a:r>
          </a:p>
          <a:p>
            <a:pPr marL="362448" indent="-362448">
              <a:buAutoNum type="arabicPeriod"/>
            </a:pPr>
            <a:r>
              <a:rPr lang="en-US" dirty="0"/>
              <a:t>Patriarchy and the construction and problem of masculinity and the role of the state in maintaining this construction (Breckenridge, 1992)</a:t>
            </a:r>
          </a:p>
          <a:p>
            <a:pPr marL="362448" indent="-362448">
              <a:buAutoNum type="arabicPeriod"/>
            </a:pPr>
            <a:r>
              <a:rPr lang="en-US" dirty="0"/>
              <a:t>Sexual violence occurs due to theory (poor understanding of the problem), power, and gender.  Specifically,  behavior is relativistic, and language creates meaning.  Therefore, culture creates a context that allows sexual violence to be reinforced or punished. (post modernism)</a:t>
            </a:r>
          </a:p>
          <a:p>
            <a:pPr marL="362448" indent="-362448">
              <a:buAutoNum type="arabicPeriod"/>
            </a:pPr>
            <a:r>
              <a:rPr lang="en-US" dirty="0"/>
              <a:t>Power/powerlessness theory = sexual violence is how some alleviate experiences of powerlessness and establish masculinity and power.  </a:t>
            </a:r>
          </a:p>
          <a:p>
            <a:pPr marL="362448" indent="-362448">
              <a:buAutoNum type="arabicPeriod"/>
            </a:pP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5</a:t>
            </a:fld>
            <a:endParaRPr lang="en-US"/>
          </a:p>
        </p:txBody>
      </p:sp>
    </p:spTree>
    <p:extLst>
      <p:ext uri="{BB962C8B-B14F-4D97-AF65-F5344CB8AC3E}">
        <p14:creationId xmlns:p14="http://schemas.microsoft.com/office/powerpoint/2010/main" val="36194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6</a:t>
            </a:fld>
            <a:endParaRPr lang="en-US"/>
          </a:p>
        </p:txBody>
      </p:sp>
    </p:spTree>
    <p:extLst>
      <p:ext uri="{BB962C8B-B14F-4D97-AF65-F5344CB8AC3E}">
        <p14:creationId xmlns:p14="http://schemas.microsoft.com/office/powerpoint/2010/main" val="411125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7</a:t>
            </a:fld>
            <a:endParaRPr lang="en-US"/>
          </a:p>
        </p:txBody>
      </p:sp>
    </p:spTree>
    <p:extLst>
      <p:ext uri="{BB962C8B-B14F-4D97-AF65-F5344CB8AC3E}">
        <p14:creationId xmlns:p14="http://schemas.microsoft.com/office/powerpoint/2010/main" val="137274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offending behaviors are the result of a combination of biological, developmental, environmental and cultural influences, individual vulnerabilities, and situational factors. </a:t>
            </a:r>
          </a:p>
          <a:p>
            <a:r>
              <a:rPr lang="en-US" dirty="0"/>
              <a:t>It suggests that negative developmental influences that occur early in life, such as maltreatment or exposure to violence in the home, have a significant impact on one’s ability to form close, meaningful relationships. </a:t>
            </a:r>
          </a:p>
          <a:p>
            <a:r>
              <a:rPr lang="en-US" dirty="0"/>
              <a:t>Problem solving, emotional management, self–esteem, self–control, and other important coping skills and qualities are negatively affected as well.</a:t>
            </a:r>
          </a:p>
          <a:p>
            <a:r>
              <a:rPr lang="en-US" dirty="0"/>
              <a:t>Not surprisingly, because of these vulnerabilities, additional difficulties with adjustment are likely going to be encountered during adolescence, such as peer rejection, esteem difficulties, and social isolation. And in turn, this exacerbates their existing problems and vulnerabilities, and makes it increasingly difficult for them to effectively deal with the significant physical and hormonal changes and emerging sexual feelings that occur during puberty. This is a very crucial issue, because if already vulnerable individuals do not learn healthy ways of meeting their sexual, social, intimacy and other psychological needs—particularly when they experience significant stressors and difficult situations in their lives—they are likely to resort to unhealthy means of meeting their needs and managing their emotions and behaviors. For example, to deal with unpleasant feelings like anger, rejection, or loneliness, they may masturbate to deviant fantasies which, as I mentioned a moment ago, reinforces the deviant fantasies even more. And, as the theory suggests, being exposed to certain cultural messages, such as those that condone aggression and objectification of women, only makes matters worse. (CSOM, 2017).</a:t>
            </a:r>
          </a:p>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8</a:t>
            </a:fld>
            <a:endParaRPr lang="en-US"/>
          </a:p>
        </p:txBody>
      </p:sp>
    </p:spTree>
    <p:extLst>
      <p:ext uri="{BB962C8B-B14F-4D97-AF65-F5344CB8AC3E}">
        <p14:creationId xmlns:p14="http://schemas.microsoft.com/office/powerpoint/2010/main" val="399609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9</a:t>
            </a:fld>
            <a:endParaRPr lang="en-US"/>
          </a:p>
        </p:txBody>
      </p:sp>
    </p:spTree>
    <p:extLst>
      <p:ext uri="{BB962C8B-B14F-4D97-AF65-F5344CB8AC3E}">
        <p14:creationId xmlns:p14="http://schemas.microsoft.com/office/powerpoint/2010/main" val="54711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10</a:t>
            </a:fld>
            <a:endParaRPr lang="en-US"/>
          </a:p>
        </p:txBody>
      </p:sp>
    </p:spTree>
    <p:extLst>
      <p:ext uri="{BB962C8B-B14F-4D97-AF65-F5344CB8AC3E}">
        <p14:creationId xmlns:p14="http://schemas.microsoft.com/office/powerpoint/2010/main" val="389250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r>
              <a:rPr lang="en-US"/>
              <a:t>ATSA 2022 - Michelle Evans</a:t>
            </a:r>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r>
              <a:rPr lang="en-US"/>
              <a:t>ATSA 2022 - Michelle Evans</a:t>
            </a:r>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r>
              <a:rPr lang="en-US"/>
              <a:t>ATSA 2022 - Michelle Evans</a:t>
            </a:r>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r>
              <a:rPr lang="en-US"/>
              <a:t>ATSA 2022 - Michelle Evans</a:t>
            </a:r>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r>
              <a:rPr lang="en-US"/>
              <a:t>ATSA 2022 - Michelle Evans</a:t>
            </a:r>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r>
              <a:rPr lang="en-US"/>
              <a:t>ATSA 2022 - Michelle Evans</a:t>
            </a:r>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r>
              <a:rPr lang="en-US" dirty="0"/>
              <a:t>ATSA 2023 - Michelle Evans</a:t>
            </a:r>
            <a:endParaRPr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8883" y="2438400"/>
            <a:ext cx="9751060" cy="1614528"/>
          </a:xfrm>
        </p:spPr>
        <p:txBody>
          <a:bodyPr>
            <a:normAutofit/>
          </a:bodyPr>
          <a:lstStyle/>
          <a:p>
            <a:r>
              <a:rPr lang="en-US" sz="3000" dirty="0">
                <a:effectLst/>
                <a:latin typeface="Times New Roman" panose="02020603050405020304" pitchFamily="18" charset="0"/>
                <a:ea typeface="Calibri" panose="020F0502020204030204" pitchFamily="34" charset="0"/>
              </a:rPr>
              <a:t>Integrating an Understanding </a:t>
            </a:r>
            <a:br>
              <a:rPr lang="en-US" sz="3000" dirty="0">
                <a:effectLst/>
                <a:latin typeface="Times New Roman" panose="02020603050405020304" pitchFamily="18" charset="0"/>
                <a:ea typeface="Calibri" panose="020F0502020204030204" pitchFamily="34" charset="0"/>
              </a:rPr>
            </a:br>
            <a:r>
              <a:rPr lang="en-US" sz="3000" dirty="0">
                <a:effectLst/>
                <a:latin typeface="Times New Roman" panose="02020603050405020304" pitchFamily="18" charset="0"/>
                <a:ea typeface="Calibri" panose="020F0502020204030204" pitchFamily="34" charset="0"/>
              </a:rPr>
              <a:t>of Culture into </a:t>
            </a:r>
            <a:br>
              <a:rPr lang="en-US" sz="3000" dirty="0">
                <a:effectLst/>
                <a:latin typeface="Times New Roman" panose="02020603050405020304" pitchFamily="18" charset="0"/>
                <a:ea typeface="Calibri" panose="020F0502020204030204" pitchFamily="34" charset="0"/>
              </a:rPr>
            </a:br>
            <a:r>
              <a:rPr lang="en-US" sz="3000" dirty="0">
                <a:effectLst/>
                <a:latin typeface="Times New Roman" panose="02020603050405020304" pitchFamily="18" charset="0"/>
                <a:ea typeface="Calibri" panose="020F0502020204030204" pitchFamily="34" charset="0"/>
              </a:rPr>
              <a:t>Sex Offender Treatment and Risk Assessment</a:t>
            </a:r>
            <a:br>
              <a:rPr lang="en-US" sz="3000" dirty="0"/>
            </a:br>
            <a:r>
              <a:rPr lang="en-US" sz="2500" dirty="0"/>
              <a:t> </a:t>
            </a:r>
          </a:p>
        </p:txBody>
      </p:sp>
      <p:sp>
        <p:nvSpPr>
          <p:cNvPr id="2" name="Subtitle 1"/>
          <p:cNvSpPr>
            <a:spLocks noGrp="1"/>
          </p:cNvSpPr>
          <p:nvPr>
            <p:ph type="subTitle" idx="1"/>
          </p:nvPr>
        </p:nvSpPr>
        <p:spPr>
          <a:xfrm>
            <a:off x="1218883" y="4140200"/>
            <a:ext cx="9751060" cy="1651000"/>
          </a:xfrm>
        </p:spPr>
        <p:txBody>
          <a:bodyPr>
            <a:normAutofit lnSpcReduction="10000"/>
          </a:bodyPr>
          <a:lstStyle/>
          <a:p>
            <a:r>
              <a:rPr lang="en-US" dirty="0"/>
              <a:t>Michelle Evans </a:t>
            </a:r>
            <a:r>
              <a:rPr lang="en-US" sz="1600" dirty="0"/>
              <a:t>DSW, LCSW, LSOTP, ATSAF </a:t>
            </a:r>
          </a:p>
          <a:p>
            <a:endParaRPr lang="en-US" dirty="0"/>
          </a:p>
          <a:p>
            <a:r>
              <a:rPr lang="en-US" dirty="0"/>
              <a:t>2023 ILATSA Conference</a:t>
            </a:r>
          </a:p>
          <a:p>
            <a:r>
              <a:rPr lang="en-US" dirty="0"/>
              <a:t>Thursday, March 16, 2023</a:t>
            </a: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84200"/>
          </a:xfrm>
        </p:spPr>
        <p:txBody>
          <a:bodyPr>
            <a:normAutofit/>
          </a:bodyPr>
          <a:lstStyle/>
          <a:p>
            <a:r>
              <a:rPr lang="en-US" sz="3000" dirty="0"/>
              <a:t>Culture and the Risk/Needs/Responsivity model</a:t>
            </a:r>
          </a:p>
        </p:txBody>
      </p:sp>
      <p:sp>
        <p:nvSpPr>
          <p:cNvPr id="3" name="Content Placeholder 2"/>
          <p:cNvSpPr>
            <a:spLocks noGrp="1"/>
          </p:cNvSpPr>
          <p:nvPr>
            <p:ph idx="1"/>
          </p:nvPr>
        </p:nvSpPr>
        <p:spPr>
          <a:xfrm>
            <a:off x="914161" y="1371600"/>
            <a:ext cx="10360501" cy="5054601"/>
          </a:xfrm>
        </p:spPr>
        <p:txBody>
          <a:bodyPr/>
          <a:lstStyle/>
          <a:p>
            <a:r>
              <a:rPr lang="en-US" dirty="0"/>
              <a:t>Risk principle: States that the intensity of treatment should match the risk of (re)committing a criminal offense.</a:t>
            </a:r>
          </a:p>
          <a:p>
            <a:endParaRPr lang="en-US" dirty="0"/>
          </a:p>
          <a:p>
            <a:r>
              <a:rPr lang="en-US" dirty="0"/>
              <a:t>Need principle: States that dynamic (i.e. changeable) criminogenic risk factors should be assessed by agencies and targeted in treatment</a:t>
            </a:r>
          </a:p>
          <a:p>
            <a:endParaRPr lang="en-US" dirty="0"/>
          </a:p>
          <a:p>
            <a:r>
              <a:rPr lang="en-US" dirty="0"/>
              <a:t>Responsivity principle: States that treatment (i.e., cognitive-behavioral) should be fine-tailored to the learning style, motivation, abilities, and strengths of the client </a:t>
            </a:r>
            <a:r>
              <a:rPr lang="en-US" sz="1000" dirty="0"/>
              <a:t>(</a:t>
            </a:r>
            <a:r>
              <a:rPr lang="en-US" sz="1500" dirty="0"/>
              <a:t>Andrews &amp; Bonta, 2006).</a:t>
            </a:r>
          </a:p>
        </p:txBody>
      </p:sp>
      <p:sp>
        <p:nvSpPr>
          <p:cNvPr id="4" name="Date Placeholder 3">
            <a:extLst>
              <a:ext uri="{FF2B5EF4-FFF2-40B4-BE49-F238E27FC236}">
                <a16:creationId xmlns:a16="http://schemas.microsoft.com/office/drawing/2014/main" id="{F43FC09B-469F-E98F-06D5-55C30184FB0E}"/>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3A71AF48-48C8-DF39-BE99-5FBA932EBDCD}"/>
              </a:ext>
            </a:extLst>
          </p:cNvPr>
          <p:cNvSpPr>
            <a:spLocks noGrp="1"/>
          </p:cNvSpPr>
          <p:nvPr>
            <p:ph type="sldNum" sz="quarter" idx="12"/>
          </p:nvPr>
        </p:nvSpPr>
        <p:spPr/>
        <p:txBody>
          <a:bodyPr/>
          <a:lstStyle/>
          <a:p>
            <a:fld id="{E5FD5434-F838-4DD4-A17B-1CB1A1850DF4}" type="slidenum">
              <a:rPr lang="en-US" smtClean="0"/>
              <a:t>10</a:t>
            </a:fld>
            <a:endParaRPr lang="en-US"/>
          </a:p>
        </p:txBody>
      </p:sp>
    </p:spTree>
    <p:extLst>
      <p:ext uri="{BB962C8B-B14F-4D97-AF65-F5344CB8AC3E}">
        <p14:creationId xmlns:p14="http://schemas.microsoft.com/office/powerpoint/2010/main" val="10346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266700"/>
            <a:ext cx="8229600" cy="838200"/>
          </a:xfrm>
        </p:spPr>
        <p:txBody>
          <a:bodyPr/>
          <a:lstStyle/>
          <a:p>
            <a:r>
              <a:rPr lang="en-US" b="1" dirty="0"/>
              <a:t>The Ecological Validity Model</a:t>
            </a:r>
          </a:p>
        </p:txBody>
      </p:sp>
      <p:sp>
        <p:nvSpPr>
          <p:cNvPr id="3" name="Content Placeholder 2"/>
          <p:cNvSpPr>
            <a:spLocks noGrp="1"/>
          </p:cNvSpPr>
          <p:nvPr>
            <p:ph idx="1"/>
          </p:nvPr>
        </p:nvSpPr>
        <p:spPr>
          <a:xfrm>
            <a:off x="1860793" y="1524000"/>
            <a:ext cx="8229600" cy="4800600"/>
          </a:xfrm>
        </p:spPr>
        <p:txBody>
          <a:bodyPr>
            <a:normAutofit fontScale="47500" lnSpcReduction="20000"/>
          </a:bodyPr>
          <a:lstStyle/>
          <a:p>
            <a:pPr marL="0" indent="0">
              <a:buNone/>
            </a:pPr>
            <a:r>
              <a:rPr lang="en-US" sz="7700" dirty="0">
                <a:latin typeface="Times New Roman" pitchFamily="18" charset="0"/>
                <a:cs typeface="Times New Roman" pitchFamily="18" charset="0"/>
              </a:rPr>
              <a:t>There are eight areas in which you can adapt treatment to be more effective with ethnically diverse clients. </a:t>
            </a:r>
            <a:r>
              <a:rPr lang="en-US" sz="5300" dirty="0"/>
              <a:t>(Bernal, &amp; </a:t>
            </a:r>
            <a:r>
              <a:rPr lang="en-US" sz="5300" dirty="0" err="1"/>
              <a:t>Saez</a:t>
            </a:r>
            <a:r>
              <a:rPr lang="en-US" sz="5300" dirty="0"/>
              <a:t>-Santiago, 2010) </a:t>
            </a:r>
          </a:p>
          <a:p>
            <a:endParaRPr lang="en-US" sz="7700" dirty="0">
              <a:latin typeface="Times New Roman" pitchFamily="18" charset="0"/>
              <a:cs typeface="Times New Roman" pitchFamily="18" charset="0"/>
            </a:endParaRPr>
          </a:p>
          <a:p>
            <a:pPr marL="0" indent="0">
              <a:buNone/>
            </a:pPr>
            <a:r>
              <a:rPr lang="en-US" sz="7700" dirty="0">
                <a:latin typeface="Times New Roman" pitchFamily="18" charset="0"/>
                <a:cs typeface="Times New Roman" pitchFamily="18" charset="0"/>
              </a:rPr>
              <a:t>Language 		Persons</a:t>
            </a:r>
          </a:p>
          <a:p>
            <a:pPr marL="0" indent="0">
              <a:buNone/>
            </a:pPr>
            <a:r>
              <a:rPr lang="en-US" sz="7700" dirty="0">
                <a:latin typeface="Times New Roman" pitchFamily="18" charset="0"/>
                <a:cs typeface="Times New Roman" pitchFamily="18" charset="0"/>
              </a:rPr>
              <a:t>Metaphors 		Content</a:t>
            </a:r>
          </a:p>
          <a:p>
            <a:pPr marL="0" indent="0">
              <a:buNone/>
            </a:pPr>
            <a:r>
              <a:rPr lang="en-US" sz="7700" dirty="0">
                <a:latin typeface="Times New Roman" pitchFamily="18" charset="0"/>
                <a:cs typeface="Times New Roman" pitchFamily="18" charset="0"/>
              </a:rPr>
              <a:t>Concepts		Context  </a:t>
            </a:r>
          </a:p>
          <a:p>
            <a:pPr marL="0" indent="0">
              <a:buNone/>
            </a:pPr>
            <a:r>
              <a:rPr lang="en-US" sz="7700" dirty="0">
                <a:latin typeface="Times New Roman" pitchFamily="18" charset="0"/>
                <a:cs typeface="Times New Roman" pitchFamily="18" charset="0"/>
              </a:rPr>
              <a:t>Methods		Goals</a:t>
            </a:r>
          </a:p>
          <a:p>
            <a:endParaRPr lang="en-US" sz="2000" dirty="0">
              <a:latin typeface="Times New Roman" pitchFamily="18" charset="0"/>
              <a:cs typeface="Times New Roman" pitchFamily="18" charset="0"/>
            </a:endParaRPr>
          </a:p>
          <a:p>
            <a:pPr marL="0" indent="0">
              <a:buNone/>
            </a:pPr>
            <a:endParaRPr lang="en-US" sz="2000" dirty="0"/>
          </a:p>
          <a:p>
            <a:endParaRPr lang="en-US" sz="2000" dirty="0"/>
          </a:p>
        </p:txBody>
      </p:sp>
      <p:sp>
        <p:nvSpPr>
          <p:cNvPr id="4" name="Date Placeholder 3">
            <a:extLst>
              <a:ext uri="{FF2B5EF4-FFF2-40B4-BE49-F238E27FC236}">
                <a16:creationId xmlns:a16="http://schemas.microsoft.com/office/drawing/2014/main" id="{7B28F0C6-4D24-CF43-FB41-A723C41E57F0}"/>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2F524C78-325F-E496-4934-6C888E96F7B7}"/>
              </a:ext>
            </a:extLst>
          </p:cNvPr>
          <p:cNvSpPr>
            <a:spLocks noGrp="1"/>
          </p:cNvSpPr>
          <p:nvPr>
            <p:ph type="sldNum" sz="quarter" idx="12"/>
          </p:nvPr>
        </p:nvSpPr>
        <p:spPr/>
        <p:txBody>
          <a:bodyPr/>
          <a:lstStyle/>
          <a:p>
            <a:fld id="{E5FD5434-F838-4DD4-A17B-1CB1A1850DF4}" type="slidenum">
              <a:rPr lang="en-US" smtClean="0"/>
              <a:t>11</a:t>
            </a:fld>
            <a:endParaRPr lang="en-US"/>
          </a:p>
        </p:txBody>
      </p:sp>
    </p:spTree>
    <p:extLst>
      <p:ext uri="{BB962C8B-B14F-4D97-AF65-F5344CB8AC3E}">
        <p14:creationId xmlns:p14="http://schemas.microsoft.com/office/powerpoint/2010/main" val="377728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60400"/>
          </a:xfrm>
        </p:spPr>
        <p:txBody>
          <a:bodyPr anchor="b">
            <a:normAutofit/>
          </a:bodyPr>
          <a:lstStyle/>
          <a:p>
            <a:r>
              <a:rPr lang="en-US" b="1" dirty="0"/>
              <a:t>Language</a:t>
            </a:r>
          </a:p>
        </p:txBody>
      </p:sp>
      <p:sp>
        <p:nvSpPr>
          <p:cNvPr id="3" name="Content Placeholder 2"/>
          <p:cNvSpPr>
            <a:spLocks noGrp="1"/>
          </p:cNvSpPr>
          <p:nvPr>
            <p:ph sz="half" idx="1"/>
          </p:nvPr>
        </p:nvSpPr>
        <p:spPr>
          <a:xfrm>
            <a:off x="914162" y="1371600"/>
            <a:ext cx="5408850" cy="4902201"/>
          </a:xfrm>
        </p:spPr>
        <p:txBody>
          <a:bodyPr>
            <a:normAutofit/>
          </a:bodyPr>
          <a:lstStyle/>
          <a:p>
            <a:pPr marL="0" indent="0">
              <a:buNone/>
            </a:pPr>
            <a:r>
              <a:rPr lang="en-US" sz="1900" b="1" dirty="0"/>
              <a:t>Definition</a:t>
            </a:r>
            <a:r>
              <a:rPr lang="en-US" sz="1900" dirty="0"/>
              <a:t>: Includes the actual language but it also includes local colloquialisms and idioms that impact the expression and understanding of what is occurring</a:t>
            </a:r>
          </a:p>
          <a:p>
            <a:pPr marL="0" indent="0">
              <a:buNone/>
            </a:pPr>
            <a:endParaRPr lang="en-US" sz="1900" dirty="0"/>
          </a:p>
          <a:p>
            <a:r>
              <a:rPr lang="en-US" sz="1900" dirty="0"/>
              <a:t>Provides the communication tool for the speaker to communicate concepts which are valued by that culture. </a:t>
            </a:r>
          </a:p>
          <a:p>
            <a:r>
              <a:rPr lang="en-US" sz="1900" dirty="0"/>
              <a:t>Individuals are not likely to think of ideas which they cannot express within their culture. </a:t>
            </a:r>
          </a:p>
          <a:p>
            <a:r>
              <a:rPr lang="en-US" sz="1900" dirty="0"/>
              <a:t>Knowledge of the language usually implies a greater cultural knowledge. </a:t>
            </a:r>
          </a:p>
          <a:p>
            <a:endParaRPr lang="en-US" sz="1900" dirty="0"/>
          </a:p>
        </p:txBody>
      </p:sp>
      <p:pic>
        <p:nvPicPr>
          <p:cNvPr id="5" name="Picture 4" descr="A group of people holding balloons&#10;&#10;Description automatically generated with medium confidence">
            <a:extLst>
              <a:ext uri="{FF2B5EF4-FFF2-40B4-BE49-F238E27FC236}">
                <a16:creationId xmlns:a16="http://schemas.microsoft.com/office/drawing/2014/main" id="{81DF72CA-1EDF-8A37-ACFA-143673DF6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879" y="3068067"/>
            <a:ext cx="4637783" cy="1808734"/>
          </a:xfrm>
          <a:prstGeom prst="rect">
            <a:avLst/>
          </a:prstGeom>
          <a:noFill/>
        </p:spPr>
      </p:pic>
      <p:sp>
        <p:nvSpPr>
          <p:cNvPr id="4" name="Date Placeholder 3">
            <a:extLst>
              <a:ext uri="{FF2B5EF4-FFF2-40B4-BE49-F238E27FC236}">
                <a16:creationId xmlns:a16="http://schemas.microsoft.com/office/drawing/2014/main" id="{9B8A0B44-EEE7-3092-F9AD-D0F7B63C68FF}"/>
              </a:ext>
            </a:extLst>
          </p:cNvPr>
          <p:cNvSpPr>
            <a:spLocks noGrp="1"/>
          </p:cNvSpPr>
          <p:nvPr>
            <p:ph type="dt" sz="half" idx="10"/>
          </p:nvPr>
        </p:nvSpPr>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0B9B76B6-24B1-E5C6-7C03-292EFBB1B416}"/>
              </a:ext>
            </a:extLst>
          </p:cNvPr>
          <p:cNvSpPr>
            <a:spLocks noGrp="1"/>
          </p:cNvSpPr>
          <p:nvPr>
            <p:ph type="sldNum" sz="quarter" idx="12"/>
          </p:nvPr>
        </p:nvSpPr>
        <p:spPr/>
        <p:txBody>
          <a:bodyPr/>
          <a:lstStyle/>
          <a:p>
            <a:fld id="{E5FD5434-F838-4DD4-A17B-1CB1A1850DF4}" type="slidenum">
              <a:rPr lang="en-US" smtClean="0"/>
              <a:t>12</a:t>
            </a:fld>
            <a:endParaRPr lang="en-US"/>
          </a:p>
        </p:txBody>
      </p:sp>
    </p:spTree>
    <p:extLst>
      <p:ext uri="{BB962C8B-B14F-4D97-AF65-F5344CB8AC3E}">
        <p14:creationId xmlns:p14="http://schemas.microsoft.com/office/powerpoint/2010/main" val="397434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52400"/>
            <a:ext cx="8229600" cy="685800"/>
          </a:xfrm>
        </p:spPr>
        <p:txBody>
          <a:bodyPr/>
          <a:lstStyle/>
          <a:p>
            <a:r>
              <a:rPr lang="en-US" b="1" dirty="0"/>
              <a:t>Language</a:t>
            </a:r>
          </a:p>
        </p:txBody>
      </p:sp>
      <p:sp>
        <p:nvSpPr>
          <p:cNvPr id="3" name="Content Placeholder 2"/>
          <p:cNvSpPr>
            <a:spLocks noGrp="1"/>
          </p:cNvSpPr>
          <p:nvPr>
            <p:ph idx="1"/>
          </p:nvPr>
        </p:nvSpPr>
        <p:spPr>
          <a:xfrm>
            <a:off x="1751012" y="1143000"/>
            <a:ext cx="9906000" cy="4800600"/>
          </a:xfrm>
        </p:spPr>
        <p:txBody>
          <a:bodyPr/>
          <a:lstStyle/>
          <a:p>
            <a:pPr marL="0" indent="0">
              <a:buNone/>
            </a:pPr>
            <a:r>
              <a:rPr lang="en-US" sz="2900" b="1" dirty="0"/>
              <a:t>Specific Modifications for Sex Offender Risk Assessment and Treatment</a:t>
            </a:r>
          </a:p>
          <a:p>
            <a:r>
              <a:rPr lang="en-US" sz="2900" dirty="0"/>
              <a:t>Appropriate translation/interpretation of communicated information</a:t>
            </a:r>
          </a:p>
          <a:p>
            <a:r>
              <a:rPr lang="en-US" sz="2900" dirty="0"/>
              <a:t>The provider should clarify any language imbedded meanings that are conveyed through sayings or metaphors</a:t>
            </a:r>
          </a:p>
          <a:p>
            <a:r>
              <a:rPr lang="en-US" sz="2900" dirty="0"/>
              <a:t>Many theories encourage the naming of experiences of distress and suffering in order to reframe and </a:t>
            </a:r>
            <a:r>
              <a:rPr lang="en-US" sz="2900" dirty="0" err="1"/>
              <a:t>restory</a:t>
            </a:r>
            <a:r>
              <a:rPr lang="en-US" sz="2900" dirty="0"/>
              <a:t> experiences</a:t>
            </a:r>
            <a:r>
              <a:rPr lang="en-US" dirty="0"/>
              <a:t>.</a:t>
            </a:r>
          </a:p>
          <a:p>
            <a:endParaRPr lang="en-US" dirty="0"/>
          </a:p>
        </p:txBody>
      </p:sp>
      <p:sp>
        <p:nvSpPr>
          <p:cNvPr id="4" name="Date Placeholder 3">
            <a:extLst>
              <a:ext uri="{FF2B5EF4-FFF2-40B4-BE49-F238E27FC236}">
                <a16:creationId xmlns:a16="http://schemas.microsoft.com/office/drawing/2014/main" id="{F99BBE67-1BA6-B837-BCBA-26A6439F3BE2}"/>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0F6186C2-D458-831A-1CD8-D300E6D9B481}"/>
              </a:ext>
            </a:extLst>
          </p:cNvPr>
          <p:cNvSpPr>
            <a:spLocks noGrp="1"/>
          </p:cNvSpPr>
          <p:nvPr>
            <p:ph type="sldNum" sz="quarter" idx="12"/>
          </p:nvPr>
        </p:nvSpPr>
        <p:spPr/>
        <p:txBody>
          <a:bodyPr/>
          <a:lstStyle/>
          <a:p>
            <a:fld id="{E5FD5434-F838-4DD4-A17B-1CB1A1850DF4}" type="slidenum">
              <a:rPr lang="en-US" smtClean="0"/>
              <a:t>13</a:t>
            </a:fld>
            <a:endParaRPr lang="en-US"/>
          </a:p>
        </p:txBody>
      </p:sp>
    </p:spTree>
    <p:extLst>
      <p:ext uri="{BB962C8B-B14F-4D97-AF65-F5344CB8AC3E}">
        <p14:creationId xmlns:p14="http://schemas.microsoft.com/office/powerpoint/2010/main" val="289301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60400"/>
          </a:xfrm>
        </p:spPr>
        <p:txBody>
          <a:bodyPr anchor="b">
            <a:normAutofit/>
          </a:bodyPr>
          <a:lstStyle/>
          <a:p>
            <a:r>
              <a:rPr lang="en-US" b="1" dirty="0"/>
              <a:t>Persons</a:t>
            </a:r>
          </a:p>
        </p:txBody>
      </p:sp>
      <p:sp>
        <p:nvSpPr>
          <p:cNvPr id="3" name="Content Placeholder 2"/>
          <p:cNvSpPr>
            <a:spLocks noGrp="1"/>
          </p:cNvSpPr>
          <p:nvPr>
            <p:ph sz="half" idx="1"/>
          </p:nvPr>
        </p:nvSpPr>
        <p:spPr>
          <a:xfrm>
            <a:off x="914162" y="1447800"/>
            <a:ext cx="5561250" cy="4826001"/>
          </a:xfrm>
        </p:spPr>
        <p:txBody>
          <a:bodyPr>
            <a:noAutofit/>
          </a:bodyPr>
          <a:lstStyle/>
          <a:p>
            <a:pPr marL="0" indent="0">
              <a:buNone/>
            </a:pPr>
            <a:r>
              <a:rPr lang="en-US" sz="2000" b="1" dirty="0"/>
              <a:t>Definition</a:t>
            </a:r>
            <a:r>
              <a:rPr lang="en-US" sz="2000" dirty="0"/>
              <a:t>: This concept refers to the individuals that the client expects to be involved in their treatment, and the significance of each of the persons. </a:t>
            </a:r>
          </a:p>
          <a:p>
            <a:pPr marL="0" indent="0">
              <a:buNone/>
            </a:pPr>
            <a:endParaRPr lang="en-US" sz="2000" dirty="0"/>
          </a:p>
          <a:p>
            <a:r>
              <a:rPr lang="en-US" sz="2000" dirty="0"/>
              <a:t>Can mean the significance of the individuals involved in the client’s care, including family members, holistic healers, and extended family.  It may also involve individuals that have been directly or indirectly harmed.</a:t>
            </a:r>
          </a:p>
          <a:p>
            <a:pPr marL="0" indent="0">
              <a:buNone/>
            </a:pPr>
            <a:endParaRPr lang="en-US" sz="2000" dirty="0"/>
          </a:p>
          <a:p>
            <a:r>
              <a:rPr lang="en-US" sz="2000" dirty="0"/>
              <a:t>Refers to the client-provider relationship during the intervention. </a:t>
            </a:r>
          </a:p>
        </p:txBody>
      </p:sp>
      <p:pic>
        <p:nvPicPr>
          <p:cNvPr id="5" name="Picture 4" descr="A group of people sitting in chairs&#10;&#10;Description automatically generated with medium confidence">
            <a:extLst>
              <a:ext uri="{FF2B5EF4-FFF2-40B4-BE49-F238E27FC236}">
                <a16:creationId xmlns:a16="http://schemas.microsoft.com/office/drawing/2014/main" id="{E266FE3C-2013-10F5-F001-D8DC102B7161}"/>
              </a:ext>
            </a:extLst>
          </p:cNvPr>
          <p:cNvPicPr>
            <a:picLocks noChangeAspect="1"/>
          </p:cNvPicPr>
          <p:nvPr/>
        </p:nvPicPr>
        <p:blipFill rotWithShape="1">
          <a:blip r:embed="rId3">
            <a:extLst>
              <a:ext uri="{28A0092B-C50C-407E-A947-70E740481C1C}">
                <a14:useLocalDpi xmlns:a14="http://schemas.microsoft.com/office/drawing/2010/main" val="0"/>
              </a:ext>
            </a:extLst>
          </a:blip>
          <a:srcRect l="22953" r="12749" b="-2"/>
          <a:stretch/>
        </p:blipFill>
        <p:spPr>
          <a:xfrm>
            <a:off x="6919697" y="1803401"/>
            <a:ext cx="4354965" cy="3911599"/>
          </a:xfrm>
          <a:prstGeom prst="rect">
            <a:avLst/>
          </a:prstGeom>
          <a:noFill/>
        </p:spPr>
      </p:pic>
      <p:sp>
        <p:nvSpPr>
          <p:cNvPr id="4" name="Date Placeholder 3">
            <a:extLst>
              <a:ext uri="{FF2B5EF4-FFF2-40B4-BE49-F238E27FC236}">
                <a16:creationId xmlns:a16="http://schemas.microsoft.com/office/drawing/2014/main" id="{A8C3D95D-A0C4-C7EA-0D02-5272C4E6F120}"/>
              </a:ext>
            </a:extLst>
          </p:cNvPr>
          <p:cNvSpPr>
            <a:spLocks noGrp="1"/>
          </p:cNvSpPr>
          <p:nvPr>
            <p:ph type="dt" sz="half" idx="10"/>
          </p:nvPr>
        </p:nvSpPr>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AA30F0F5-D673-DCD2-0638-A14AC965737B}"/>
              </a:ext>
            </a:extLst>
          </p:cNvPr>
          <p:cNvSpPr>
            <a:spLocks noGrp="1"/>
          </p:cNvSpPr>
          <p:nvPr>
            <p:ph type="sldNum" sz="quarter" idx="12"/>
          </p:nvPr>
        </p:nvSpPr>
        <p:spPr/>
        <p:txBody>
          <a:bodyPr/>
          <a:lstStyle/>
          <a:p>
            <a:fld id="{E5FD5434-F838-4DD4-A17B-1CB1A1850DF4}" type="slidenum">
              <a:rPr lang="en-US" smtClean="0"/>
              <a:t>14</a:t>
            </a:fld>
            <a:endParaRPr lang="en-US"/>
          </a:p>
        </p:txBody>
      </p:sp>
    </p:spTree>
    <p:extLst>
      <p:ext uri="{BB962C8B-B14F-4D97-AF65-F5344CB8AC3E}">
        <p14:creationId xmlns:p14="http://schemas.microsoft.com/office/powerpoint/2010/main" val="330154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6781800" cy="838200"/>
          </a:xfrm>
        </p:spPr>
        <p:txBody>
          <a:bodyPr/>
          <a:lstStyle/>
          <a:p>
            <a:pPr algn="ctr"/>
            <a:r>
              <a:rPr lang="en-US" b="1" dirty="0"/>
              <a:t>Persons</a:t>
            </a:r>
          </a:p>
        </p:txBody>
      </p:sp>
      <p:sp>
        <p:nvSpPr>
          <p:cNvPr id="3" name="Content Placeholder 2"/>
          <p:cNvSpPr>
            <a:spLocks noGrp="1"/>
          </p:cNvSpPr>
          <p:nvPr>
            <p:ph idx="1"/>
          </p:nvPr>
        </p:nvSpPr>
        <p:spPr>
          <a:xfrm>
            <a:off x="1446212" y="1143000"/>
            <a:ext cx="9448800" cy="5334000"/>
          </a:xfrm>
        </p:spPr>
        <p:txBody>
          <a:bodyPr>
            <a:normAutofit fontScale="92500" lnSpcReduction="10000"/>
          </a:bodyPr>
          <a:lstStyle/>
          <a:p>
            <a:pPr marL="0" indent="0">
              <a:buNone/>
            </a:pPr>
            <a:r>
              <a:rPr lang="en-US" sz="3200" b="1" dirty="0"/>
              <a:t>Importance to Sex Offender Risk Assessment and Treatment</a:t>
            </a:r>
          </a:p>
          <a:p>
            <a:endParaRPr lang="en-US" sz="3000" dirty="0"/>
          </a:p>
          <a:p>
            <a:r>
              <a:rPr lang="en-US" sz="3000" dirty="0"/>
              <a:t>The client’s expectation for their relationships during the therapeutic experience should be evaluated. </a:t>
            </a:r>
          </a:p>
          <a:p>
            <a:r>
              <a:rPr lang="en-US" sz="3000" dirty="0"/>
              <a:t>The client has expectations for their therapist and supervising officer that will impact the relationship. </a:t>
            </a:r>
          </a:p>
          <a:p>
            <a:r>
              <a:rPr lang="en-US" sz="3000" dirty="0"/>
              <a:t>Depending on the client’s culture, the clients may place a high level of trust in one professional, or they may prefer relying on multiple specialists.</a:t>
            </a:r>
          </a:p>
          <a:p>
            <a:r>
              <a:rPr lang="en-US" sz="3000" dirty="0"/>
              <a:t>The client may or may not always express disagreement to individuals that are in positions of authority. </a:t>
            </a:r>
          </a:p>
        </p:txBody>
      </p:sp>
      <p:sp>
        <p:nvSpPr>
          <p:cNvPr id="4" name="Date Placeholder 3">
            <a:extLst>
              <a:ext uri="{FF2B5EF4-FFF2-40B4-BE49-F238E27FC236}">
                <a16:creationId xmlns:a16="http://schemas.microsoft.com/office/drawing/2014/main" id="{3058836F-18A5-A2D9-4AEE-7BE4E8CA0E5D}"/>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BC8F1E18-14DF-11B4-8063-526DEA8F12C0}"/>
              </a:ext>
            </a:extLst>
          </p:cNvPr>
          <p:cNvSpPr>
            <a:spLocks noGrp="1"/>
          </p:cNvSpPr>
          <p:nvPr>
            <p:ph type="sldNum" sz="quarter" idx="12"/>
          </p:nvPr>
        </p:nvSpPr>
        <p:spPr/>
        <p:txBody>
          <a:bodyPr/>
          <a:lstStyle/>
          <a:p>
            <a:fld id="{E5FD5434-F838-4DD4-A17B-1CB1A1850DF4}" type="slidenum">
              <a:rPr lang="en-US" smtClean="0"/>
              <a:t>15</a:t>
            </a:fld>
            <a:endParaRPr lang="en-US"/>
          </a:p>
        </p:txBody>
      </p:sp>
    </p:spTree>
    <p:extLst>
      <p:ext uri="{BB962C8B-B14F-4D97-AF65-F5344CB8AC3E}">
        <p14:creationId xmlns:p14="http://schemas.microsoft.com/office/powerpoint/2010/main" val="345362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52400"/>
            <a:ext cx="8229600" cy="685800"/>
          </a:xfrm>
        </p:spPr>
        <p:txBody>
          <a:bodyPr/>
          <a:lstStyle/>
          <a:p>
            <a:pPr algn="ctr"/>
            <a:r>
              <a:rPr lang="en-US" b="1" dirty="0"/>
              <a:t>Persons</a:t>
            </a:r>
          </a:p>
        </p:txBody>
      </p:sp>
      <p:sp>
        <p:nvSpPr>
          <p:cNvPr id="3" name="Content Placeholder 2"/>
          <p:cNvSpPr>
            <a:spLocks noGrp="1"/>
          </p:cNvSpPr>
          <p:nvPr>
            <p:ph idx="1"/>
          </p:nvPr>
        </p:nvSpPr>
        <p:spPr>
          <a:xfrm>
            <a:off x="1141412" y="1143000"/>
            <a:ext cx="9753600" cy="5181600"/>
          </a:xfrm>
        </p:spPr>
        <p:txBody>
          <a:bodyPr>
            <a:normAutofit/>
          </a:bodyPr>
          <a:lstStyle/>
          <a:p>
            <a:pPr marL="0" indent="0">
              <a:buNone/>
            </a:pPr>
            <a:r>
              <a:rPr lang="en-US" sz="2900" b="1" dirty="0"/>
              <a:t>Specific Modifications for Sex Offender Risk Assessment and Treatment</a:t>
            </a:r>
          </a:p>
          <a:p>
            <a:r>
              <a:rPr lang="en-US" dirty="0"/>
              <a:t>The provider needs to focus on developing rapport with the patient.  </a:t>
            </a:r>
          </a:p>
          <a:p>
            <a:r>
              <a:rPr lang="en-US" dirty="0"/>
              <a:t>The experience may include multiple members of the patient-defined family.  </a:t>
            </a:r>
          </a:p>
          <a:p>
            <a:r>
              <a:rPr lang="en-US" dirty="0"/>
              <a:t>The experience should empower clients, with the provider as a guide.   </a:t>
            </a:r>
          </a:p>
          <a:p>
            <a:r>
              <a:rPr lang="en-US" dirty="0"/>
              <a:t>The provider must remain mindful of the referent power that he or she has.  </a:t>
            </a:r>
            <a:endParaRPr lang="en-US" i="1" dirty="0"/>
          </a:p>
          <a:p>
            <a:endParaRPr lang="en-US" dirty="0"/>
          </a:p>
        </p:txBody>
      </p:sp>
      <p:sp>
        <p:nvSpPr>
          <p:cNvPr id="4" name="Date Placeholder 3">
            <a:extLst>
              <a:ext uri="{FF2B5EF4-FFF2-40B4-BE49-F238E27FC236}">
                <a16:creationId xmlns:a16="http://schemas.microsoft.com/office/drawing/2014/main" id="{27E8F61F-6BCE-C16F-390E-D1648557AD86}"/>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94C47688-1E2E-7F52-9F16-153F1D7CD537}"/>
              </a:ext>
            </a:extLst>
          </p:cNvPr>
          <p:cNvSpPr>
            <a:spLocks noGrp="1"/>
          </p:cNvSpPr>
          <p:nvPr>
            <p:ph type="sldNum" sz="quarter" idx="12"/>
          </p:nvPr>
        </p:nvSpPr>
        <p:spPr/>
        <p:txBody>
          <a:bodyPr/>
          <a:lstStyle/>
          <a:p>
            <a:fld id="{E5FD5434-F838-4DD4-A17B-1CB1A1850DF4}" type="slidenum">
              <a:rPr lang="en-US" smtClean="0"/>
              <a:t>16</a:t>
            </a:fld>
            <a:endParaRPr lang="en-US"/>
          </a:p>
        </p:txBody>
      </p:sp>
    </p:spTree>
    <p:extLst>
      <p:ext uri="{BB962C8B-B14F-4D97-AF65-F5344CB8AC3E}">
        <p14:creationId xmlns:p14="http://schemas.microsoft.com/office/powerpoint/2010/main" val="37167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60400"/>
          </a:xfrm>
        </p:spPr>
        <p:txBody>
          <a:bodyPr anchor="b">
            <a:normAutofit/>
          </a:bodyPr>
          <a:lstStyle/>
          <a:p>
            <a:r>
              <a:rPr lang="en-US" b="1" dirty="0"/>
              <a:t>Metaphors</a:t>
            </a:r>
          </a:p>
        </p:txBody>
      </p:sp>
      <p:sp>
        <p:nvSpPr>
          <p:cNvPr id="3" name="Content Placeholder 2"/>
          <p:cNvSpPr>
            <a:spLocks noGrp="1"/>
          </p:cNvSpPr>
          <p:nvPr>
            <p:ph sz="half" idx="1"/>
          </p:nvPr>
        </p:nvSpPr>
        <p:spPr>
          <a:xfrm>
            <a:off x="914162" y="1371600"/>
            <a:ext cx="6475650" cy="4902201"/>
          </a:xfrm>
        </p:spPr>
        <p:txBody>
          <a:bodyPr>
            <a:normAutofit/>
          </a:bodyPr>
          <a:lstStyle/>
          <a:p>
            <a:pPr marL="0" indent="0">
              <a:buNone/>
            </a:pPr>
            <a:r>
              <a:rPr lang="en-US" sz="2200" b="1" dirty="0"/>
              <a:t>Definition</a:t>
            </a:r>
            <a:r>
              <a:rPr lang="en-US" sz="2200" dirty="0"/>
              <a:t>: This concept refers to the symbols and concepts shared by a particular group.  </a:t>
            </a:r>
          </a:p>
          <a:p>
            <a:pPr marL="0" indent="0">
              <a:buNone/>
            </a:pPr>
            <a:endParaRPr lang="en-US" sz="2200" dirty="0"/>
          </a:p>
          <a:p>
            <a:r>
              <a:rPr lang="en-US" sz="2200" dirty="0"/>
              <a:t>Metaphors help individuals make meanings of new situations based on previous experiences that they have had. </a:t>
            </a:r>
          </a:p>
          <a:p>
            <a:endParaRPr lang="en-US" sz="2200" dirty="0"/>
          </a:p>
          <a:p>
            <a:r>
              <a:rPr lang="en-US" sz="2200" dirty="0"/>
              <a:t>Metaphors may connect seemingly unrelated situations together due to the similar meanings experienced by the client. </a:t>
            </a:r>
          </a:p>
        </p:txBody>
      </p:sp>
      <p:pic>
        <p:nvPicPr>
          <p:cNvPr id="5" name="Picture 4" descr="A statue of a person holding a flag&#10;&#10;Description automatically generated with medium confidence">
            <a:extLst>
              <a:ext uri="{FF2B5EF4-FFF2-40B4-BE49-F238E27FC236}">
                <a16:creationId xmlns:a16="http://schemas.microsoft.com/office/drawing/2014/main" id="{CE1AA0BF-5EA1-E443-8E55-5A86EB232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812" y="1447800"/>
            <a:ext cx="3479800" cy="3479800"/>
          </a:xfrm>
          <a:prstGeom prst="rect">
            <a:avLst/>
          </a:prstGeom>
          <a:noFill/>
        </p:spPr>
      </p:pic>
      <p:sp>
        <p:nvSpPr>
          <p:cNvPr id="4" name="Date Placeholder 3">
            <a:extLst>
              <a:ext uri="{FF2B5EF4-FFF2-40B4-BE49-F238E27FC236}">
                <a16:creationId xmlns:a16="http://schemas.microsoft.com/office/drawing/2014/main" id="{1EB20482-E433-4725-087D-35FF136CA5AD}"/>
              </a:ext>
            </a:extLst>
          </p:cNvPr>
          <p:cNvSpPr>
            <a:spLocks noGrp="1"/>
          </p:cNvSpPr>
          <p:nvPr>
            <p:ph type="dt" sz="half" idx="10"/>
          </p:nvPr>
        </p:nvSpPr>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956CAB9E-D589-654E-23F7-13D22EEB7275}"/>
              </a:ext>
            </a:extLst>
          </p:cNvPr>
          <p:cNvSpPr>
            <a:spLocks noGrp="1"/>
          </p:cNvSpPr>
          <p:nvPr>
            <p:ph type="sldNum" sz="quarter" idx="12"/>
          </p:nvPr>
        </p:nvSpPr>
        <p:spPr/>
        <p:txBody>
          <a:bodyPr/>
          <a:lstStyle/>
          <a:p>
            <a:fld id="{E5FD5434-F838-4DD4-A17B-1CB1A1850DF4}" type="slidenum">
              <a:rPr lang="en-US" smtClean="0"/>
              <a:t>17</a:t>
            </a:fld>
            <a:endParaRPr lang="en-US"/>
          </a:p>
        </p:txBody>
      </p:sp>
    </p:spTree>
    <p:extLst>
      <p:ext uri="{BB962C8B-B14F-4D97-AF65-F5344CB8AC3E}">
        <p14:creationId xmlns:p14="http://schemas.microsoft.com/office/powerpoint/2010/main" val="143415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2" y="152400"/>
            <a:ext cx="6781800" cy="838200"/>
          </a:xfrm>
        </p:spPr>
        <p:txBody>
          <a:bodyPr/>
          <a:lstStyle/>
          <a:p>
            <a:pPr algn="ctr"/>
            <a:r>
              <a:rPr lang="en-US" b="1" dirty="0"/>
              <a:t>Metaphors</a:t>
            </a:r>
          </a:p>
        </p:txBody>
      </p:sp>
      <p:sp>
        <p:nvSpPr>
          <p:cNvPr id="3" name="Content Placeholder 2"/>
          <p:cNvSpPr>
            <a:spLocks noGrp="1"/>
          </p:cNvSpPr>
          <p:nvPr>
            <p:ph idx="1"/>
          </p:nvPr>
        </p:nvSpPr>
        <p:spPr>
          <a:xfrm>
            <a:off x="1674812" y="1371600"/>
            <a:ext cx="8839200" cy="4724400"/>
          </a:xfrm>
        </p:spPr>
        <p:txBody>
          <a:bodyPr>
            <a:normAutofit lnSpcReduction="10000"/>
          </a:bodyPr>
          <a:lstStyle/>
          <a:p>
            <a:pPr marL="0" indent="0">
              <a:buNone/>
            </a:pPr>
            <a:r>
              <a:rPr lang="en-US" sz="3200" b="1" dirty="0"/>
              <a:t>Importance to Sex Offender Risk Assessment and Treatment</a:t>
            </a:r>
          </a:p>
          <a:p>
            <a:pPr marL="0" indent="0">
              <a:buNone/>
            </a:pPr>
            <a:endParaRPr lang="en-US" sz="500" b="1" dirty="0"/>
          </a:p>
          <a:p>
            <a:r>
              <a:rPr lang="en-US" sz="2600" dirty="0"/>
              <a:t>Individuals of power may symbolize oppression or prejudice to the client, which may impact the therapeutic rapport.</a:t>
            </a:r>
          </a:p>
          <a:p>
            <a:endParaRPr lang="en-US" sz="2600" dirty="0"/>
          </a:p>
          <a:p>
            <a:r>
              <a:rPr lang="en-US" sz="2600" dirty="0"/>
              <a:t>A provider that is attentive to these variables will be able to identify the positive symbols that are helpful for the individual and minimize symbols that negatively impact treatment. </a:t>
            </a:r>
            <a:endParaRPr lang="en-US" sz="2600" i="1" dirty="0"/>
          </a:p>
          <a:p>
            <a:pPr marL="0" indent="0">
              <a:buNone/>
            </a:pPr>
            <a:endParaRPr lang="en-US" sz="3000" dirty="0"/>
          </a:p>
        </p:txBody>
      </p:sp>
      <p:sp>
        <p:nvSpPr>
          <p:cNvPr id="4" name="Date Placeholder 3">
            <a:extLst>
              <a:ext uri="{FF2B5EF4-FFF2-40B4-BE49-F238E27FC236}">
                <a16:creationId xmlns:a16="http://schemas.microsoft.com/office/drawing/2014/main" id="{EB7B76EA-E9EA-90D9-5F81-A9B55DD5D121}"/>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853B3EEE-5CF5-973E-031E-3DEB8C0C67E6}"/>
              </a:ext>
            </a:extLst>
          </p:cNvPr>
          <p:cNvSpPr>
            <a:spLocks noGrp="1"/>
          </p:cNvSpPr>
          <p:nvPr>
            <p:ph type="sldNum" sz="quarter" idx="12"/>
          </p:nvPr>
        </p:nvSpPr>
        <p:spPr/>
        <p:txBody>
          <a:bodyPr/>
          <a:lstStyle/>
          <a:p>
            <a:fld id="{E5FD5434-F838-4DD4-A17B-1CB1A1850DF4}" type="slidenum">
              <a:rPr lang="en-US" smtClean="0"/>
              <a:t>18</a:t>
            </a:fld>
            <a:endParaRPr lang="en-US"/>
          </a:p>
        </p:txBody>
      </p:sp>
    </p:spTree>
    <p:extLst>
      <p:ext uri="{BB962C8B-B14F-4D97-AF65-F5344CB8AC3E}">
        <p14:creationId xmlns:p14="http://schemas.microsoft.com/office/powerpoint/2010/main" val="349086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57200"/>
            <a:ext cx="8229600" cy="685800"/>
          </a:xfrm>
        </p:spPr>
        <p:txBody>
          <a:bodyPr/>
          <a:lstStyle/>
          <a:p>
            <a:pPr algn="ctr"/>
            <a:r>
              <a:rPr lang="en-US" b="1" dirty="0"/>
              <a:t>Metaphors</a:t>
            </a:r>
          </a:p>
        </p:txBody>
      </p:sp>
      <p:sp>
        <p:nvSpPr>
          <p:cNvPr id="3" name="Content Placeholder 2"/>
          <p:cNvSpPr>
            <a:spLocks noGrp="1"/>
          </p:cNvSpPr>
          <p:nvPr>
            <p:ph idx="1"/>
          </p:nvPr>
        </p:nvSpPr>
        <p:spPr>
          <a:xfrm>
            <a:off x="1827212" y="1676400"/>
            <a:ext cx="8534400" cy="4267200"/>
          </a:xfrm>
        </p:spPr>
        <p:txBody>
          <a:bodyPr>
            <a:normAutofit fontScale="92500" lnSpcReduction="10000"/>
          </a:bodyPr>
          <a:lstStyle/>
          <a:p>
            <a:pPr marL="0" indent="0">
              <a:buNone/>
            </a:pPr>
            <a:r>
              <a:rPr lang="en-US" sz="2700" b="1" dirty="0"/>
              <a:t>Specific Modifications for </a:t>
            </a:r>
            <a:r>
              <a:rPr lang="en-US" sz="2800" b="1" dirty="0"/>
              <a:t>Sex Offender Risk Assessment and Treatment</a:t>
            </a:r>
          </a:p>
          <a:p>
            <a:pPr marL="0" indent="0">
              <a:buNone/>
            </a:pPr>
            <a:endParaRPr lang="en-US" sz="2700" b="1" dirty="0"/>
          </a:p>
          <a:p>
            <a:r>
              <a:rPr lang="en-US" sz="2700" dirty="0"/>
              <a:t>Treatment needs to explore the patient’s story as understood by the patient, including the patient’s perception of his or her experience.</a:t>
            </a:r>
          </a:p>
          <a:p>
            <a:endParaRPr lang="en-US" sz="2700" dirty="0"/>
          </a:p>
          <a:p>
            <a:r>
              <a:rPr lang="en-US" sz="2700" dirty="0"/>
              <a:t>The provider must remain mindful of the differences in the personal involvement (meaning) of the provider and client as an individual or family goes through changes.  </a:t>
            </a:r>
          </a:p>
        </p:txBody>
      </p:sp>
      <p:sp>
        <p:nvSpPr>
          <p:cNvPr id="4" name="Date Placeholder 3">
            <a:extLst>
              <a:ext uri="{FF2B5EF4-FFF2-40B4-BE49-F238E27FC236}">
                <a16:creationId xmlns:a16="http://schemas.microsoft.com/office/drawing/2014/main" id="{451DFB6F-4893-5FF6-F19D-DB65865DB8D2}"/>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372FB3E7-B314-D2EF-09E3-690282EB312C}"/>
              </a:ext>
            </a:extLst>
          </p:cNvPr>
          <p:cNvSpPr>
            <a:spLocks noGrp="1"/>
          </p:cNvSpPr>
          <p:nvPr>
            <p:ph type="sldNum" sz="quarter" idx="12"/>
          </p:nvPr>
        </p:nvSpPr>
        <p:spPr/>
        <p:txBody>
          <a:bodyPr/>
          <a:lstStyle/>
          <a:p>
            <a:fld id="{E5FD5434-F838-4DD4-A17B-1CB1A1850DF4}" type="slidenum">
              <a:rPr lang="en-US" smtClean="0"/>
              <a:t>19</a:t>
            </a:fld>
            <a:endParaRPr lang="en-US"/>
          </a:p>
        </p:txBody>
      </p:sp>
    </p:spTree>
    <p:extLst>
      <p:ext uri="{BB962C8B-B14F-4D97-AF65-F5344CB8AC3E}">
        <p14:creationId xmlns:p14="http://schemas.microsoft.com/office/powerpoint/2010/main" val="25721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162" y="482600"/>
            <a:ext cx="10360501" cy="736600"/>
          </a:xfrm>
        </p:spPr>
        <p:txBody>
          <a:bodyPr/>
          <a:lstStyle/>
          <a:p>
            <a:r>
              <a:rPr lang="en-US" dirty="0"/>
              <a:t>Presentation objectives</a:t>
            </a:r>
          </a:p>
        </p:txBody>
      </p:sp>
      <p:sp>
        <p:nvSpPr>
          <p:cNvPr id="14" name="Content Placeholder 13"/>
          <p:cNvSpPr>
            <a:spLocks noGrp="1"/>
          </p:cNvSpPr>
          <p:nvPr>
            <p:ph idx="1"/>
          </p:nvPr>
        </p:nvSpPr>
        <p:spPr>
          <a:xfrm>
            <a:off x="914162" y="1447800"/>
            <a:ext cx="10360501" cy="4826001"/>
          </a:xfrm>
        </p:spPr>
        <p:txBody>
          <a:bodyPr>
            <a:normAutofit fontScale="92500"/>
          </a:bodyPr>
          <a:lstStyle/>
          <a:p>
            <a:pPr marR="0" lvl="0">
              <a:lnSpc>
                <a:spcPct val="107000"/>
              </a:lnSpc>
              <a:spcBef>
                <a:spcPts val="0"/>
              </a:spcBef>
              <a:spcAft>
                <a:spcPts val="800"/>
              </a:spcAft>
              <a:tabLst>
                <a:tab pos="457200" algn="l"/>
              </a:tabLs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Participants will be able to apply culturally centered interventions with individuals receiving treatment for a sexual offense.</a:t>
            </a:r>
          </a:p>
          <a:p>
            <a:pPr marR="0" lvl="0">
              <a:lnSpc>
                <a:spcPct val="107000"/>
              </a:lnSpc>
              <a:spcBef>
                <a:spcPts val="0"/>
              </a:spcBef>
              <a:spcAft>
                <a:spcPts val="800"/>
              </a:spcAft>
              <a:tabLst>
                <a:tab pos="457200" algn="l"/>
              </a:tabLs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Participants will be able to discuss the eight areas of culturally centered interventions, and will be able to identify specific elements that may need special attention;</a:t>
            </a:r>
          </a:p>
          <a:p>
            <a:pPr marR="0" lvl="0">
              <a:lnSpc>
                <a:spcPct val="107000"/>
              </a:lnSpc>
              <a:spcBef>
                <a:spcPts val="0"/>
              </a:spcBef>
              <a:spcAft>
                <a:spcPts val="800"/>
              </a:spcAft>
              <a:tabLst>
                <a:tab pos="457200" algn="l"/>
              </a:tabLs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Participants will be able to identify how these cultural elements impact risk assessment and supervision.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DB4C8DF8-D084-85E9-6E18-7D8130E9E450}"/>
              </a:ext>
            </a:extLst>
          </p:cNvPr>
          <p:cNvSpPr>
            <a:spLocks noGrp="1"/>
          </p:cNvSpPr>
          <p:nvPr>
            <p:ph type="dt" sz="half" idx="4294967295"/>
          </p:nvPr>
        </p:nvSpPr>
        <p:spPr>
          <a:xfrm>
            <a:off x="8735324" y="6375400"/>
            <a:ext cx="1422030" cy="195072"/>
          </a:xfrm>
        </p:spPr>
        <p:txBody>
          <a:bodyPr/>
          <a:lstStyle/>
          <a:p>
            <a:r>
              <a:rPr lang="en-US" dirty="0"/>
              <a:t>ILATSA 2023 – Michelle Evans</a:t>
            </a:r>
          </a:p>
        </p:txBody>
      </p:sp>
      <p:sp>
        <p:nvSpPr>
          <p:cNvPr id="3" name="Slide Number Placeholder 2">
            <a:extLst>
              <a:ext uri="{FF2B5EF4-FFF2-40B4-BE49-F238E27FC236}">
                <a16:creationId xmlns:a16="http://schemas.microsoft.com/office/drawing/2014/main" id="{1D8DDF4A-622E-B30A-8F51-0D0C134B4EA7}"/>
              </a:ext>
            </a:extLst>
          </p:cNvPr>
          <p:cNvSpPr>
            <a:spLocks noGrp="1"/>
          </p:cNvSpPr>
          <p:nvPr>
            <p:ph type="sldNum" sz="quarter" idx="12"/>
          </p:nvPr>
        </p:nvSpPr>
        <p:spPr/>
        <p:txBody>
          <a:bodyPr/>
          <a:lstStyle/>
          <a:p>
            <a:fld id="{E5FD5434-F838-4DD4-A17B-1CB1A1850DF4}" type="slidenum">
              <a:rPr lang="en-US" smtClean="0"/>
              <a:t>2</a:t>
            </a:fld>
            <a:endParaRPr lang="en-US"/>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270" y="457200"/>
            <a:ext cx="3983142" cy="838200"/>
          </a:xfrm>
        </p:spPr>
        <p:txBody>
          <a:bodyPr/>
          <a:lstStyle/>
          <a:p>
            <a:pPr algn="ctr"/>
            <a:r>
              <a:rPr lang="en-US" b="1" dirty="0"/>
              <a:t>Content</a:t>
            </a:r>
          </a:p>
        </p:txBody>
      </p:sp>
      <p:sp>
        <p:nvSpPr>
          <p:cNvPr id="3" name="Content Placeholder 2"/>
          <p:cNvSpPr>
            <a:spLocks noGrp="1"/>
          </p:cNvSpPr>
          <p:nvPr>
            <p:ph idx="1"/>
          </p:nvPr>
        </p:nvSpPr>
        <p:spPr>
          <a:xfrm>
            <a:off x="968270" y="1676400"/>
            <a:ext cx="6345342" cy="4648200"/>
          </a:xfrm>
        </p:spPr>
        <p:txBody>
          <a:bodyPr/>
          <a:lstStyle/>
          <a:p>
            <a:pPr marL="0" indent="0">
              <a:buNone/>
            </a:pPr>
            <a:r>
              <a:rPr lang="en-US" b="1" dirty="0"/>
              <a:t>Definition</a:t>
            </a:r>
            <a:r>
              <a:rPr lang="en-US" dirty="0"/>
              <a:t>: refers to the cultural knowledge about values, customs, and traditions</a:t>
            </a:r>
          </a:p>
          <a:p>
            <a:pPr marL="0" indent="0">
              <a:buNone/>
            </a:pPr>
            <a:endParaRPr lang="en-US" dirty="0"/>
          </a:p>
          <a:p>
            <a:pPr marL="0" indent="0">
              <a:buNone/>
            </a:pPr>
            <a:r>
              <a:rPr lang="en-US" dirty="0"/>
              <a:t>Each client may be influenced by cultural values, customs and traditions specific to their family, community, and race.</a:t>
            </a:r>
          </a:p>
          <a:p>
            <a:pPr marL="0" indent="0">
              <a:buNone/>
            </a:pPr>
            <a:endParaRPr lang="en-US" dirty="0"/>
          </a:p>
          <a:p>
            <a:pPr marL="0" indent="0">
              <a:buNone/>
            </a:pPr>
            <a:endParaRPr lang="en-US" dirty="0"/>
          </a:p>
        </p:txBody>
      </p:sp>
      <p:pic>
        <p:nvPicPr>
          <p:cNvPr id="5" name="Picture 4" descr="A picture containing text, wall, indoor, colorful&#10;&#10;Description automatically generated">
            <a:extLst>
              <a:ext uri="{FF2B5EF4-FFF2-40B4-BE49-F238E27FC236}">
                <a16:creationId xmlns:a16="http://schemas.microsoft.com/office/drawing/2014/main" id="{E4B80D30-567F-6589-C372-C92597B47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412" y="1828800"/>
            <a:ext cx="3925570" cy="2514600"/>
          </a:xfrm>
          <a:prstGeom prst="rect">
            <a:avLst/>
          </a:prstGeom>
        </p:spPr>
      </p:pic>
      <p:sp>
        <p:nvSpPr>
          <p:cNvPr id="4" name="Date Placeholder 3">
            <a:extLst>
              <a:ext uri="{FF2B5EF4-FFF2-40B4-BE49-F238E27FC236}">
                <a16:creationId xmlns:a16="http://schemas.microsoft.com/office/drawing/2014/main" id="{CD927E65-6CA1-311E-9B82-77D305B47EB2}"/>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30419B68-768E-11E9-2EDC-5CE49C6D4C44}"/>
              </a:ext>
            </a:extLst>
          </p:cNvPr>
          <p:cNvSpPr>
            <a:spLocks noGrp="1"/>
          </p:cNvSpPr>
          <p:nvPr>
            <p:ph type="sldNum" sz="quarter" idx="12"/>
          </p:nvPr>
        </p:nvSpPr>
        <p:spPr/>
        <p:txBody>
          <a:bodyPr/>
          <a:lstStyle/>
          <a:p>
            <a:fld id="{E5FD5434-F838-4DD4-A17B-1CB1A1850DF4}" type="slidenum">
              <a:rPr lang="en-US" smtClean="0"/>
              <a:t>20</a:t>
            </a:fld>
            <a:endParaRPr lang="en-US"/>
          </a:p>
        </p:txBody>
      </p:sp>
    </p:spTree>
    <p:extLst>
      <p:ext uri="{BB962C8B-B14F-4D97-AF65-F5344CB8AC3E}">
        <p14:creationId xmlns:p14="http://schemas.microsoft.com/office/powerpoint/2010/main" val="93617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2" y="76200"/>
            <a:ext cx="6781800" cy="838200"/>
          </a:xfrm>
        </p:spPr>
        <p:txBody>
          <a:bodyPr/>
          <a:lstStyle/>
          <a:p>
            <a:pPr algn="ctr"/>
            <a:r>
              <a:rPr lang="en-US" b="1" dirty="0"/>
              <a:t>Content</a:t>
            </a:r>
          </a:p>
        </p:txBody>
      </p:sp>
      <p:sp>
        <p:nvSpPr>
          <p:cNvPr id="3" name="Content Placeholder 2"/>
          <p:cNvSpPr>
            <a:spLocks noGrp="1"/>
          </p:cNvSpPr>
          <p:nvPr>
            <p:ph idx="1"/>
          </p:nvPr>
        </p:nvSpPr>
        <p:spPr>
          <a:xfrm>
            <a:off x="1827212" y="1143000"/>
            <a:ext cx="8686800" cy="4953000"/>
          </a:xfrm>
        </p:spPr>
        <p:txBody>
          <a:bodyPr/>
          <a:lstStyle/>
          <a:p>
            <a:pPr marL="0" indent="0">
              <a:buNone/>
            </a:pPr>
            <a:r>
              <a:rPr lang="en-US" sz="3000" b="1" dirty="0"/>
              <a:t>Importance to </a:t>
            </a:r>
            <a:r>
              <a:rPr lang="en-US" sz="3200" b="1" dirty="0"/>
              <a:t>Sex Offender Risk Assessment and Treatment</a:t>
            </a:r>
          </a:p>
          <a:p>
            <a:pPr marL="0" indent="0">
              <a:buNone/>
            </a:pPr>
            <a:endParaRPr lang="en-US" sz="1000" b="1" dirty="0"/>
          </a:p>
          <a:p>
            <a:r>
              <a:rPr lang="en-US" dirty="0"/>
              <a:t>Clients may have unique values, customs and traditions that connect them to their communities, countries and to their families. </a:t>
            </a:r>
          </a:p>
          <a:p>
            <a:pPr marL="0" indent="0">
              <a:buNone/>
            </a:pPr>
            <a:endParaRPr lang="en-US" sz="1000" dirty="0"/>
          </a:p>
          <a:p>
            <a:r>
              <a:rPr lang="en-US" dirty="0"/>
              <a:t>Being conscious of the impact of cultural content can allow the provider to hear the specific problems and concerns that their clients have in order to address them efficiently.  </a:t>
            </a:r>
          </a:p>
        </p:txBody>
      </p:sp>
      <p:sp>
        <p:nvSpPr>
          <p:cNvPr id="4" name="Date Placeholder 3">
            <a:extLst>
              <a:ext uri="{FF2B5EF4-FFF2-40B4-BE49-F238E27FC236}">
                <a16:creationId xmlns:a16="http://schemas.microsoft.com/office/drawing/2014/main" id="{3D3E96FE-01D9-29AF-2369-25B83AD273FB}"/>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C5C0C13A-29F4-DA5E-EBCD-51F288E85009}"/>
              </a:ext>
            </a:extLst>
          </p:cNvPr>
          <p:cNvSpPr>
            <a:spLocks noGrp="1"/>
          </p:cNvSpPr>
          <p:nvPr>
            <p:ph type="sldNum" sz="quarter" idx="12"/>
          </p:nvPr>
        </p:nvSpPr>
        <p:spPr/>
        <p:txBody>
          <a:bodyPr/>
          <a:lstStyle/>
          <a:p>
            <a:fld id="{E5FD5434-F838-4DD4-A17B-1CB1A1850DF4}" type="slidenum">
              <a:rPr lang="en-US" smtClean="0"/>
              <a:t>21</a:t>
            </a:fld>
            <a:endParaRPr lang="en-US"/>
          </a:p>
        </p:txBody>
      </p:sp>
    </p:spTree>
    <p:extLst>
      <p:ext uri="{BB962C8B-B14F-4D97-AF65-F5344CB8AC3E}">
        <p14:creationId xmlns:p14="http://schemas.microsoft.com/office/powerpoint/2010/main" val="37099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889000"/>
          </a:xfrm>
        </p:spPr>
        <p:txBody>
          <a:bodyPr anchor="b">
            <a:normAutofit/>
          </a:bodyPr>
          <a:lstStyle/>
          <a:p>
            <a:r>
              <a:rPr lang="en-US" b="1" dirty="0"/>
              <a:t>Concepts</a:t>
            </a:r>
          </a:p>
        </p:txBody>
      </p:sp>
      <p:sp>
        <p:nvSpPr>
          <p:cNvPr id="3" name="Content Placeholder 2"/>
          <p:cNvSpPr>
            <a:spLocks noGrp="1"/>
          </p:cNvSpPr>
          <p:nvPr>
            <p:ph sz="half" idx="1"/>
          </p:nvPr>
        </p:nvSpPr>
        <p:spPr>
          <a:xfrm>
            <a:off x="914162" y="1803401"/>
            <a:ext cx="6856650" cy="4470400"/>
          </a:xfrm>
        </p:spPr>
        <p:txBody>
          <a:bodyPr>
            <a:normAutofit/>
          </a:bodyPr>
          <a:lstStyle/>
          <a:p>
            <a:pPr marL="0" indent="0">
              <a:buNone/>
            </a:pPr>
            <a:r>
              <a:rPr lang="en-US" sz="1900" b="1" dirty="0"/>
              <a:t>Definition</a:t>
            </a:r>
            <a:r>
              <a:rPr lang="en-US" sz="1900" dirty="0"/>
              <a:t>: refer to the constructs of the theoretical model that is to be used in treatment. </a:t>
            </a:r>
          </a:p>
          <a:p>
            <a:pPr marL="0" indent="0">
              <a:buNone/>
            </a:pPr>
            <a:endParaRPr lang="en-US" sz="1900" dirty="0"/>
          </a:p>
          <a:p>
            <a:r>
              <a:rPr lang="en-US" sz="1900" dirty="0"/>
              <a:t>Concepts incorporate the provider’s understanding of the client’s problem, and it involves the client’s understanding of that same problem.  </a:t>
            </a:r>
          </a:p>
          <a:p>
            <a:endParaRPr lang="en-US" sz="1900" dirty="0"/>
          </a:p>
          <a:p>
            <a:r>
              <a:rPr lang="en-US" sz="1900" dirty="0"/>
              <a:t>If the provider’s and client’s understanding of the problem is not conveyed, there may not be an adequate partnership to complete treatment goals.</a:t>
            </a:r>
          </a:p>
        </p:txBody>
      </p:sp>
      <p:pic>
        <p:nvPicPr>
          <p:cNvPr id="5" name="Picture 4" descr="A person drawing on a blackboard&#10;&#10;Description automatically generated with low confidence">
            <a:extLst>
              <a:ext uri="{FF2B5EF4-FFF2-40B4-BE49-F238E27FC236}">
                <a16:creationId xmlns:a16="http://schemas.microsoft.com/office/drawing/2014/main" id="{DE0FAD00-261A-85E4-CCBC-448121B01F00}"/>
              </a:ext>
            </a:extLst>
          </p:cNvPr>
          <p:cNvPicPr>
            <a:picLocks noChangeAspect="1"/>
          </p:cNvPicPr>
          <p:nvPr/>
        </p:nvPicPr>
        <p:blipFill rotWithShape="1">
          <a:blip r:embed="rId3">
            <a:extLst>
              <a:ext uri="{28A0092B-C50C-407E-A947-70E740481C1C}">
                <a14:useLocalDpi xmlns:a14="http://schemas.microsoft.com/office/drawing/2010/main" val="0"/>
              </a:ext>
            </a:extLst>
          </a:blip>
          <a:srcRect l="33033" r="3239" b="-2"/>
          <a:stretch/>
        </p:blipFill>
        <p:spPr>
          <a:xfrm>
            <a:off x="8107415" y="1803401"/>
            <a:ext cx="3167247" cy="2844799"/>
          </a:xfrm>
          <a:prstGeom prst="rect">
            <a:avLst/>
          </a:prstGeom>
          <a:noFill/>
        </p:spPr>
      </p:pic>
      <p:sp>
        <p:nvSpPr>
          <p:cNvPr id="6" name="Slide Number Placeholder 5">
            <a:extLst>
              <a:ext uri="{FF2B5EF4-FFF2-40B4-BE49-F238E27FC236}">
                <a16:creationId xmlns:a16="http://schemas.microsoft.com/office/drawing/2014/main" id="{CE631044-837A-F842-2CAA-2A8EAFC38360}"/>
              </a:ext>
            </a:extLst>
          </p:cNvPr>
          <p:cNvSpPr>
            <a:spLocks noGrp="1"/>
          </p:cNvSpPr>
          <p:nvPr>
            <p:ph type="sldNum" sz="quarter" idx="12"/>
          </p:nvPr>
        </p:nvSpPr>
        <p:spPr/>
        <p:txBody>
          <a:bodyPr/>
          <a:lstStyle/>
          <a:p>
            <a:fld id="{E5FD5434-F838-4DD4-A17B-1CB1A1850DF4}" type="slidenum">
              <a:rPr lang="en-US" smtClean="0"/>
              <a:t>22</a:t>
            </a:fld>
            <a:endParaRPr lang="en-US"/>
          </a:p>
        </p:txBody>
      </p:sp>
    </p:spTree>
    <p:extLst>
      <p:ext uri="{BB962C8B-B14F-4D97-AF65-F5344CB8AC3E}">
        <p14:creationId xmlns:p14="http://schemas.microsoft.com/office/powerpoint/2010/main" val="32223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6781800" cy="838200"/>
          </a:xfrm>
        </p:spPr>
        <p:txBody>
          <a:bodyPr/>
          <a:lstStyle/>
          <a:p>
            <a:pPr algn="ctr"/>
            <a:r>
              <a:rPr lang="en-US" b="1" dirty="0"/>
              <a:t>Concepts</a:t>
            </a:r>
          </a:p>
        </p:txBody>
      </p:sp>
      <p:sp>
        <p:nvSpPr>
          <p:cNvPr id="3" name="Content Placeholder 2"/>
          <p:cNvSpPr>
            <a:spLocks noGrp="1"/>
          </p:cNvSpPr>
          <p:nvPr>
            <p:ph idx="1"/>
          </p:nvPr>
        </p:nvSpPr>
        <p:spPr>
          <a:xfrm>
            <a:off x="1827212" y="1143000"/>
            <a:ext cx="8686800" cy="4953000"/>
          </a:xfrm>
        </p:spPr>
        <p:txBody>
          <a:bodyPr>
            <a:normAutofit lnSpcReduction="10000"/>
          </a:bodyPr>
          <a:lstStyle/>
          <a:p>
            <a:pPr marL="0" indent="0">
              <a:buNone/>
            </a:pPr>
            <a:r>
              <a:rPr lang="en-US" sz="3000" b="1" dirty="0"/>
              <a:t>Importance to </a:t>
            </a:r>
            <a:r>
              <a:rPr lang="en-US" sz="3200" b="1" dirty="0"/>
              <a:t>Sex Offender Risk Assessment and Treatment</a:t>
            </a:r>
            <a:r>
              <a:rPr lang="en-US" sz="3000" b="1" dirty="0"/>
              <a:t>:</a:t>
            </a:r>
          </a:p>
          <a:p>
            <a:pPr marL="0" indent="0">
              <a:buNone/>
            </a:pPr>
            <a:endParaRPr lang="en-US" sz="1000" b="1" dirty="0"/>
          </a:p>
          <a:p>
            <a:r>
              <a:rPr lang="en-US" dirty="0"/>
              <a:t>Theories should be used that allow for the integration of the individual’s cultural values and beliefs so that they can understand and accept the framework of their problem.  </a:t>
            </a:r>
          </a:p>
          <a:p>
            <a:endParaRPr lang="en-US" sz="1000" dirty="0"/>
          </a:p>
          <a:p>
            <a:r>
              <a:rPr lang="en-US" dirty="0"/>
              <a:t>If the client’s understanding of his illness or behaviors are incongruent with the theory being used, he may not be able to fully participate in treatment. </a:t>
            </a:r>
          </a:p>
        </p:txBody>
      </p:sp>
      <p:sp>
        <p:nvSpPr>
          <p:cNvPr id="4" name="Date Placeholder 3">
            <a:extLst>
              <a:ext uri="{FF2B5EF4-FFF2-40B4-BE49-F238E27FC236}">
                <a16:creationId xmlns:a16="http://schemas.microsoft.com/office/drawing/2014/main" id="{D120510A-7548-F7EF-B7FD-5D5BD24525CB}"/>
              </a:ext>
            </a:extLst>
          </p:cNvPr>
          <p:cNvSpPr>
            <a:spLocks noGrp="1"/>
          </p:cNvSpPr>
          <p:nvPr>
            <p:ph type="dt" sz="half" idx="4294967295"/>
          </p:nvPr>
        </p:nvSpPr>
        <p:spPr>
          <a:xfrm>
            <a:off x="8735324" y="6375400"/>
            <a:ext cx="1422030" cy="195072"/>
          </a:xfrm>
        </p:spPr>
        <p:txBody>
          <a:bodyPr/>
          <a:lstStyle/>
          <a:p>
            <a:r>
              <a:rPr lang="en-US"/>
              <a:t>ATSA 2022 - Michelle Evans</a:t>
            </a:r>
          </a:p>
        </p:txBody>
      </p:sp>
      <p:sp>
        <p:nvSpPr>
          <p:cNvPr id="5" name="Slide Number Placeholder 4">
            <a:extLst>
              <a:ext uri="{FF2B5EF4-FFF2-40B4-BE49-F238E27FC236}">
                <a16:creationId xmlns:a16="http://schemas.microsoft.com/office/drawing/2014/main" id="{56BAD428-B0EE-D911-04EE-0D65BF7F68B6}"/>
              </a:ext>
            </a:extLst>
          </p:cNvPr>
          <p:cNvSpPr>
            <a:spLocks noGrp="1"/>
          </p:cNvSpPr>
          <p:nvPr>
            <p:ph type="sldNum" sz="quarter" idx="12"/>
          </p:nvPr>
        </p:nvSpPr>
        <p:spPr/>
        <p:txBody>
          <a:bodyPr/>
          <a:lstStyle/>
          <a:p>
            <a:fld id="{E5FD5434-F838-4DD4-A17B-1CB1A1850DF4}" type="slidenum">
              <a:rPr lang="en-US" smtClean="0"/>
              <a:t>23</a:t>
            </a:fld>
            <a:endParaRPr lang="en-US"/>
          </a:p>
        </p:txBody>
      </p:sp>
    </p:spTree>
    <p:extLst>
      <p:ext uri="{BB962C8B-B14F-4D97-AF65-F5344CB8AC3E}">
        <p14:creationId xmlns:p14="http://schemas.microsoft.com/office/powerpoint/2010/main" val="37082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152400"/>
            <a:ext cx="6477000" cy="685800"/>
          </a:xfrm>
        </p:spPr>
        <p:txBody>
          <a:bodyPr/>
          <a:lstStyle/>
          <a:p>
            <a:pPr algn="ctr"/>
            <a:r>
              <a:rPr lang="en-US" b="1" dirty="0"/>
              <a:t>Concepts</a:t>
            </a:r>
          </a:p>
        </p:txBody>
      </p:sp>
      <p:sp>
        <p:nvSpPr>
          <p:cNvPr id="3" name="Content Placeholder 2"/>
          <p:cNvSpPr>
            <a:spLocks noGrp="1"/>
          </p:cNvSpPr>
          <p:nvPr>
            <p:ph idx="1"/>
          </p:nvPr>
        </p:nvSpPr>
        <p:spPr>
          <a:xfrm>
            <a:off x="1751012" y="1143000"/>
            <a:ext cx="8610600" cy="4800600"/>
          </a:xfrm>
        </p:spPr>
        <p:txBody>
          <a:bodyPr/>
          <a:lstStyle/>
          <a:p>
            <a:pPr marL="0" indent="0">
              <a:buNone/>
            </a:pPr>
            <a:r>
              <a:rPr lang="en-US" sz="2900" b="1" dirty="0"/>
              <a:t>Specific Modifications for Sex Offender Risk Assessment and Treatment:</a:t>
            </a:r>
          </a:p>
          <a:p>
            <a:pPr marL="0" indent="0">
              <a:buNone/>
            </a:pPr>
            <a:endParaRPr lang="en-US" sz="1000" b="1" dirty="0"/>
          </a:p>
          <a:p>
            <a:r>
              <a:rPr lang="en-US" dirty="0"/>
              <a:t>When choosing a theoretical framework to use, ensure that it is consistent with the cultural concepts of the individual that is being served. </a:t>
            </a:r>
          </a:p>
          <a:p>
            <a:pPr marL="0" indent="0">
              <a:buNone/>
            </a:pPr>
            <a:endParaRPr lang="en-US" dirty="0"/>
          </a:p>
          <a:p>
            <a:r>
              <a:rPr lang="en-US" dirty="0"/>
              <a:t>The Cultural Formulation Interview (CFI) of the DSM 5 may be helpful in identifying the cultural concepts that are meaningful for the client. </a:t>
            </a:r>
          </a:p>
          <a:p>
            <a:endParaRPr lang="en-US" dirty="0"/>
          </a:p>
        </p:txBody>
      </p:sp>
      <p:sp>
        <p:nvSpPr>
          <p:cNvPr id="5" name="Slide Number Placeholder 4">
            <a:extLst>
              <a:ext uri="{FF2B5EF4-FFF2-40B4-BE49-F238E27FC236}">
                <a16:creationId xmlns:a16="http://schemas.microsoft.com/office/drawing/2014/main" id="{DC6CFFDF-ADA6-0B27-D36E-8EB6922D48DD}"/>
              </a:ext>
            </a:extLst>
          </p:cNvPr>
          <p:cNvSpPr>
            <a:spLocks noGrp="1"/>
          </p:cNvSpPr>
          <p:nvPr>
            <p:ph type="sldNum" sz="quarter" idx="12"/>
          </p:nvPr>
        </p:nvSpPr>
        <p:spPr/>
        <p:txBody>
          <a:bodyPr/>
          <a:lstStyle/>
          <a:p>
            <a:fld id="{E5FD5434-F838-4DD4-A17B-1CB1A1850DF4}" type="slidenum">
              <a:rPr lang="en-US" smtClean="0"/>
              <a:t>24</a:t>
            </a:fld>
            <a:endParaRPr lang="en-US"/>
          </a:p>
        </p:txBody>
      </p:sp>
    </p:spTree>
    <p:extLst>
      <p:ext uri="{BB962C8B-B14F-4D97-AF65-F5344CB8AC3E}">
        <p14:creationId xmlns:p14="http://schemas.microsoft.com/office/powerpoint/2010/main" val="34775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84200"/>
          </a:xfrm>
        </p:spPr>
        <p:txBody>
          <a:bodyPr anchor="b">
            <a:normAutofit/>
          </a:bodyPr>
          <a:lstStyle/>
          <a:p>
            <a:r>
              <a:rPr lang="en-US" b="1" dirty="0"/>
              <a:t>Goals</a:t>
            </a:r>
          </a:p>
        </p:txBody>
      </p:sp>
      <p:sp>
        <p:nvSpPr>
          <p:cNvPr id="3" name="Content Placeholder 2"/>
          <p:cNvSpPr>
            <a:spLocks noGrp="1"/>
          </p:cNvSpPr>
          <p:nvPr>
            <p:ph sz="half" idx="1"/>
          </p:nvPr>
        </p:nvSpPr>
        <p:spPr>
          <a:xfrm>
            <a:off x="914162" y="1219200"/>
            <a:ext cx="5942250" cy="5054601"/>
          </a:xfrm>
        </p:spPr>
        <p:txBody>
          <a:bodyPr>
            <a:normAutofit/>
          </a:bodyPr>
          <a:lstStyle/>
          <a:p>
            <a:pPr marL="0" indent="0">
              <a:buNone/>
            </a:pPr>
            <a:r>
              <a:rPr lang="en-US" sz="2100" b="1" dirty="0"/>
              <a:t>Definition</a:t>
            </a:r>
            <a:r>
              <a:rPr lang="en-US" sz="2100" dirty="0"/>
              <a:t>: refer to the identified desired outcome of treatment </a:t>
            </a:r>
          </a:p>
          <a:p>
            <a:pPr marL="0" indent="0">
              <a:buNone/>
            </a:pPr>
            <a:endParaRPr lang="en-US" sz="2100" dirty="0"/>
          </a:p>
          <a:p>
            <a:r>
              <a:rPr lang="en-US" sz="2100" dirty="0"/>
              <a:t>Should reflect the client’s and provider’s understanding of the problem and of the solution.  </a:t>
            </a:r>
          </a:p>
          <a:p>
            <a:r>
              <a:rPr lang="en-US" sz="2100" dirty="0"/>
              <a:t>Should be specific to the client’s problem, attainable for the client by using his current supports and resources, relevant to the client’s understanding of his problem, and offered at the right time, based on the client’s schedule and needs.   </a:t>
            </a:r>
          </a:p>
          <a:p>
            <a:r>
              <a:rPr lang="en-US" sz="2100" dirty="0"/>
              <a:t>Must be congruent with the client’s cultural values.  </a:t>
            </a:r>
            <a:endParaRPr lang="en-US" sz="2100" i="1" dirty="0"/>
          </a:p>
        </p:txBody>
      </p:sp>
      <p:pic>
        <p:nvPicPr>
          <p:cNvPr id="5" name="Picture 4" descr="A picture containing calendar&#10;&#10;Description automatically generated">
            <a:extLst>
              <a:ext uri="{FF2B5EF4-FFF2-40B4-BE49-F238E27FC236}">
                <a16:creationId xmlns:a16="http://schemas.microsoft.com/office/drawing/2014/main" id="{665BFC5B-8192-369A-2994-D72434665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921" y="2439707"/>
            <a:ext cx="3911742" cy="2513294"/>
          </a:xfrm>
          <a:prstGeom prst="rect">
            <a:avLst/>
          </a:prstGeom>
          <a:noFill/>
        </p:spPr>
      </p:pic>
      <p:sp>
        <p:nvSpPr>
          <p:cNvPr id="4" name="Date Placeholder 3">
            <a:extLst>
              <a:ext uri="{FF2B5EF4-FFF2-40B4-BE49-F238E27FC236}">
                <a16:creationId xmlns:a16="http://schemas.microsoft.com/office/drawing/2014/main" id="{EF59D089-3A34-B846-66BC-F3D54CE0B0C2}"/>
              </a:ext>
            </a:extLst>
          </p:cNvPr>
          <p:cNvSpPr>
            <a:spLocks noGrp="1"/>
          </p:cNvSpPr>
          <p:nvPr>
            <p:ph type="dt" sz="half" idx="10"/>
          </p:nvPr>
        </p:nvSpPr>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A5DA1DB5-F335-7436-3F71-04115925AB74}"/>
              </a:ext>
            </a:extLst>
          </p:cNvPr>
          <p:cNvSpPr>
            <a:spLocks noGrp="1"/>
          </p:cNvSpPr>
          <p:nvPr>
            <p:ph type="sldNum" sz="quarter" idx="12"/>
          </p:nvPr>
        </p:nvSpPr>
        <p:spPr/>
        <p:txBody>
          <a:bodyPr/>
          <a:lstStyle/>
          <a:p>
            <a:fld id="{E5FD5434-F838-4DD4-A17B-1CB1A1850DF4}" type="slidenum">
              <a:rPr lang="en-US" smtClean="0"/>
              <a:t>25</a:t>
            </a:fld>
            <a:endParaRPr lang="en-US"/>
          </a:p>
        </p:txBody>
      </p:sp>
    </p:spTree>
    <p:extLst>
      <p:ext uri="{BB962C8B-B14F-4D97-AF65-F5344CB8AC3E}">
        <p14:creationId xmlns:p14="http://schemas.microsoft.com/office/powerpoint/2010/main" val="14444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6781800" cy="838200"/>
          </a:xfrm>
        </p:spPr>
        <p:txBody>
          <a:bodyPr/>
          <a:lstStyle/>
          <a:p>
            <a:pPr algn="ctr"/>
            <a:r>
              <a:rPr lang="en-US" b="1" dirty="0"/>
              <a:t>Goals</a:t>
            </a:r>
          </a:p>
        </p:txBody>
      </p:sp>
      <p:sp>
        <p:nvSpPr>
          <p:cNvPr id="3" name="Content Placeholder 2"/>
          <p:cNvSpPr>
            <a:spLocks noGrp="1"/>
          </p:cNvSpPr>
          <p:nvPr>
            <p:ph idx="1"/>
          </p:nvPr>
        </p:nvSpPr>
        <p:spPr>
          <a:xfrm>
            <a:off x="1065212" y="1143000"/>
            <a:ext cx="10363200" cy="4953000"/>
          </a:xfrm>
        </p:spPr>
        <p:txBody>
          <a:bodyPr>
            <a:normAutofit fontScale="92500" lnSpcReduction="20000"/>
          </a:bodyPr>
          <a:lstStyle/>
          <a:p>
            <a:pPr marL="0" indent="0">
              <a:buNone/>
            </a:pPr>
            <a:r>
              <a:rPr lang="en-US" b="1" dirty="0"/>
              <a:t>Importance to Sex Offender Risk Assessment and Treatment:</a:t>
            </a:r>
          </a:p>
          <a:p>
            <a:pPr marL="0" indent="0">
              <a:buNone/>
            </a:pPr>
            <a:endParaRPr lang="en-US" b="1" dirty="0"/>
          </a:p>
          <a:p>
            <a:r>
              <a:rPr lang="en-US" dirty="0"/>
              <a:t>If a client does not feel that a goal is worthwhile, his motivation for participation will be less. </a:t>
            </a:r>
          </a:p>
          <a:p>
            <a:pPr marL="0" indent="0">
              <a:buNone/>
            </a:pPr>
            <a:endParaRPr lang="en-US" dirty="0"/>
          </a:p>
          <a:p>
            <a:r>
              <a:rPr lang="en-US" dirty="0"/>
              <a:t>Treatment must incorporate values, customs, and traditions that are integrated into the client’s understanding of the problem and continue the integration of these concepts through the goal setting process.  </a:t>
            </a:r>
          </a:p>
          <a:p>
            <a:endParaRPr lang="en-US" dirty="0"/>
          </a:p>
          <a:p>
            <a:r>
              <a:rPr lang="en-US" dirty="0"/>
              <a:t>This approach will provide the client with an opportunity to integrate new goal behaviors into existing beliefs.  </a:t>
            </a:r>
          </a:p>
          <a:p>
            <a:endParaRPr lang="en-US" sz="2900" dirty="0"/>
          </a:p>
          <a:p>
            <a:endParaRPr lang="en-US" sz="1000" dirty="0"/>
          </a:p>
        </p:txBody>
      </p:sp>
      <p:sp>
        <p:nvSpPr>
          <p:cNvPr id="4" name="Date Placeholder 3">
            <a:extLst>
              <a:ext uri="{FF2B5EF4-FFF2-40B4-BE49-F238E27FC236}">
                <a16:creationId xmlns:a16="http://schemas.microsoft.com/office/drawing/2014/main" id="{31243861-A7B6-C88A-0784-280CA89A443D}"/>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7C4F63C4-60EE-612F-98FC-E8F9BAE87DB7}"/>
              </a:ext>
            </a:extLst>
          </p:cNvPr>
          <p:cNvSpPr>
            <a:spLocks noGrp="1"/>
          </p:cNvSpPr>
          <p:nvPr>
            <p:ph type="sldNum" sz="quarter" idx="12"/>
          </p:nvPr>
        </p:nvSpPr>
        <p:spPr/>
        <p:txBody>
          <a:bodyPr/>
          <a:lstStyle/>
          <a:p>
            <a:fld id="{E5FD5434-F838-4DD4-A17B-1CB1A1850DF4}" type="slidenum">
              <a:rPr lang="en-US" smtClean="0"/>
              <a:t>26</a:t>
            </a:fld>
            <a:endParaRPr lang="en-US"/>
          </a:p>
        </p:txBody>
      </p:sp>
    </p:spTree>
    <p:extLst>
      <p:ext uri="{BB962C8B-B14F-4D97-AF65-F5344CB8AC3E}">
        <p14:creationId xmlns:p14="http://schemas.microsoft.com/office/powerpoint/2010/main" val="24310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736600"/>
          </a:xfrm>
        </p:spPr>
        <p:txBody>
          <a:bodyPr anchor="b">
            <a:normAutofit/>
          </a:bodyPr>
          <a:lstStyle/>
          <a:p>
            <a:r>
              <a:rPr lang="en-US" b="1" dirty="0"/>
              <a:t>Methods</a:t>
            </a:r>
          </a:p>
        </p:txBody>
      </p:sp>
      <p:sp>
        <p:nvSpPr>
          <p:cNvPr id="3" name="Content Placeholder 2"/>
          <p:cNvSpPr>
            <a:spLocks noGrp="1"/>
          </p:cNvSpPr>
          <p:nvPr>
            <p:ph sz="half" idx="1"/>
          </p:nvPr>
        </p:nvSpPr>
        <p:spPr>
          <a:xfrm>
            <a:off x="914162" y="1803401"/>
            <a:ext cx="5713650" cy="4470400"/>
          </a:xfrm>
        </p:spPr>
        <p:txBody>
          <a:bodyPr>
            <a:normAutofit/>
          </a:bodyPr>
          <a:lstStyle/>
          <a:p>
            <a:pPr marL="0" indent="0">
              <a:buNone/>
            </a:pPr>
            <a:r>
              <a:rPr lang="en-US" sz="2200" b="1" dirty="0"/>
              <a:t>Definition</a:t>
            </a:r>
            <a:r>
              <a:rPr lang="en-US" sz="2200" dirty="0"/>
              <a:t>: Methods are the procedures to follow in order to achieve therapeutic goals.  </a:t>
            </a:r>
          </a:p>
          <a:p>
            <a:pPr marL="0" indent="0">
              <a:buNone/>
            </a:pPr>
            <a:endParaRPr lang="en-US" sz="2200" dirty="0"/>
          </a:p>
          <a:p>
            <a:pPr marL="0" indent="0">
              <a:buNone/>
            </a:pPr>
            <a:r>
              <a:rPr lang="en-US" sz="2200" dirty="0"/>
              <a:t>Methods incorporate the theory used, but it also incorporates the provision of the assessment, the use of transference and countertransference in the relationship, and the use of specific interventions, such as group or individual treatment. </a:t>
            </a:r>
            <a:endParaRPr lang="en-US" sz="2200" i="1" strike="sngStrike" dirty="0"/>
          </a:p>
        </p:txBody>
      </p:sp>
      <p:pic>
        <p:nvPicPr>
          <p:cNvPr id="5" name="Picture 4" descr="Diagram&#10;&#10;Description automatically generated">
            <a:extLst>
              <a:ext uri="{FF2B5EF4-FFF2-40B4-BE49-F238E27FC236}">
                <a16:creationId xmlns:a16="http://schemas.microsoft.com/office/drawing/2014/main" id="{4E5227E7-8B0A-17BB-5D0E-D01533AF7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477" y="2999631"/>
            <a:ext cx="4131185" cy="1724769"/>
          </a:xfrm>
          <a:prstGeom prst="rect">
            <a:avLst/>
          </a:prstGeom>
          <a:noFill/>
        </p:spPr>
      </p:pic>
      <p:sp>
        <p:nvSpPr>
          <p:cNvPr id="4" name="Date Placeholder 3">
            <a:extLst>
              <a:ext uri="{FF2B5EF4-FFF2-40B4-BE49-F238E27FC236}">
                <a16:creationId xmlns:a16="http://schemas.microsoft.com/office/drawing/2014/main" id="{C8C7F48A-6078-ED91-6DCE-8153B9601781}"/>
              </a:ext>
            </a:extLst>
          </p:cNvPr>
          <p:cNvSpPr>
            <a:spLocks noGrp="1"/>
          </p:cNvSpPr>
          <p:nvPr>
            <p:ph type="dt" sz="half" idx="10"/>
          </p:nvPr>
        </p:nvSpPr>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86E243FD-ABD2-18DC-0076-25F2997154B1}"/>
              </a:ext>
            </a:extLst>
          </p:cNvPr>
          <p:cNvSpPr>
            <a:spLocks noGrp="1"/>
          </p:cNvSpPr>
          <p:nvPr>
            <p:ph type="sldNum" sz="quarter" idx="12"/>
          </p:nvPr>
        </p:nvSpPr>
        <p:spPr/>
        <p:txBody>
          <a:bodyPr/>
          <a:lstStyle/>
          <a:p>
            <a:fld id="{E5FD5434-F838-4DD4-A17B-1CB1A1850DF4}" type="slidenum">
              <a:rPr lang="en-US" smtClean="0"/>
              <a:t>27</a:t>
            </a:fld>
            <a:endParaRPr lang="en-US"/>
          </a:p>
        </p:txBody>
      </p:sp>
    </p:spTree>
    <p:extLst>
      <p:ext uri="{BB962C8B-B14F-4D97-AF65-F5344CB8AC3E}">
        <p14:creationId xmlns:p14="http://schemas.microsoft.com/office/powerpoint/2010/main" val="20394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6781800" cy="838200"/>
          </a:xfrm>
        </p:spPr>
        <p:txBody>
          <a:bodyPr/>
          <a:lstStyle/>
          <a:p>
            <a:pPr algn="ctr"/>
            <a:r>
              <a:rPr lang="en-US" b="1" dirty="0"/>
              <a:t>Methods</a:t>
            </a:r>
          </a:p>
        </p:txBody>
      </p:sp>
      <p:sp>
        <p:nvSpPr>
          <p:cNvPr id="3" name="Content Placeholder 2"/>
          <p:cNvSpPr>
            <a:spLocks noGrp="1"/>
          </p:cNvSpPr>
          <p:nvPr>
            <p:ph idx="1"/>
          </p:nvPr>
        </p:nvSpPr>
        <p:spPr>
          <a:xfrm>
            <a:off x="1065212" y="1143000"/>
            <a:ext cx="10058400" cy="5257800"/>
          </a:xfrm>
        </p:spPr>
        <p:txBody>
          <a:bodyPr>
            <a:normAutofit/>
          </a:bodyPr>
          <a:lstStyle/>
          <a:p>
            <a:pPr marL="0" indent="0">
              <a:buNone/>
            </a:pPr>
            <a:r>
              <a:rPr lang="en-US" sz="2200" b="1" dirty="0"/>
              <a:t>Importance to Sex Offender Risk Assessment and Treatment:</a:t>
            </a:r>
          </a:p>
          <a:p>
            <a:pPr marL="0" indent="0">
              <a:buNone/>
            </a:pPr>
            <a:endParaRPr lang="en-US" sz="2200" b="1" dirty="0"/>
          </a:p>
          <a:p>
            <a:r>
              <a:rPr lang="en-US" sz="2200" dirty="0"/>
              <a:t>In treatment, the experience, expression, and explanation of symptomatology is bound to the provider’s and client’s intersubjective perspective, which is impacted by each person’s culture (Hardy, Cahill, &amp; </a:t>
            </a:r>
            <a:r>
              <a:rPr lang="en-US" sz="2200" dirty="0" err="1"/>
              <a:t>Barkham</a:t>
            </a:r>
            <a:r>
              <a:rPr lang="en-US" sz="2200" dirty="0"/>
              <a:t>, 2007).</a:t>
            </a:r>
          </a:p>
          <a:p>
            <a:endParaRPr lang="en-US" sz="2200" dirty="0"/>
          </a:p>
          <a:p>
            <a:r>
              <a:rPr lang="en-US" sz="2200" dirty="0"/>
              <a:t>If the method to achieving the goal is not consistent with the client’s understanding of his or her symptoms, the client will not follow through with recommendations.  </a:t>
            </a:r>
          </a:p>
          <a:p>
            <a:endParaRPr lang="en-US" sz="2200" dirty="0"/>
          </a:p>
          <a:p>
            <a:r>
              <a:rPr lang="en-US" sz="2200" dirty="0"/>
              <a:t>Including trusted individuals and offering services in the preferred language can increase client’s comfort.</a:t>
            </a:r>
          </a:p>
          <a:p>
            <a:endParaRPr lang="en-US" sz="2500" dirty="0"/>
          </a:p>
          <a:p>
            <a:pPr marL="0" indent="0">
              <a:buNone/>
            </a:pPr>
            <a:endParaRPr lang="en-US" sz="2900" dirty="0"/>
          </a:p>
          <a:p>
            <a:endParaRPr lang="en-US" sz="1000" dirty="0"/>
          </a:p>
        </p:txBody>
      </p:sp>
      <p:sp>
        <p:nvSpPr>
          <p:cNvPr id="4" name="Date Placeholder 3">
            <a:extLst>
              <a:ext uri="{FF2B5EF4-FFF2-40B4-BE49-F238E27FC236}">
                <a16:creationId xmlns:a16="http://schemas.microsoft.com/office/drawing/2014/main" id="{BD94DCA6-77C4-A606-8885-38DF46E0F7CB}"/>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164E8DBA-6357-8200-B70B-AD77719195A0}"/>
              </a:ext>
            </a:extLst>
          </p:cNvPr>
          <p:cNvSpPr>
            <a:spLocks noGrp="1"/>
          </p:cNvSpPr>
          <p:nvPr>
            <p:ph type="sldNum" sz="quarter" idx="12"/>
          </p:nvPr>
        </p:nvSpPr>
        <p:spPr/>
        <p:txBody>
          <a:bodyPr/>
          <a:lstStyle/>
          <a:p>
            <a:fld id="{E5FD5434-F838-4DD4-A17B-1CB1A1850DF4}" type="slidenum">
              <a:rPr lang="en-US" smtClean="0"/>
              <a:t>28</a:t>
            </a:fld>
            <a:endParaRPr lang="en-US"/>
          </a:p>
        </p:txBody>
      </p:sp>
    </p:spTree>
    <p:extLst>
      <p:ext uri="{BB962C8B-B14F-4D97-AF65-F5344CB8AC3E}">
        <p14:creationId xmlns:p14="http://schemas.microsoft.com/office/powerpoint/2010/main" val="420171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09600"/>
          </a:xfrm>
        </p:spPr>
        <p:txBody>
          <a:bodyPr anchor="b">
            <a:normAutofit/>
          </a:bodyPr>
          <a:lstStyle/>
          <a:p>
            <a:r>
              <a:rPr lang="en-US" b="1" dirty="0"/>
              <a:t>Context</a:t>
            </a:r>
          </a:p>
        </p:txBody>
      </p:sp>
      <p:sp>
        <p:nvSpPr>
          <p:cNvPr id="3" name="Content Placeholder 2"/>
          <p:cNvSpPr>
            <a:spLocks noGrp="1"/>
          </p:cNvSpPr>
          <p:nvPr>
            <p:ph sz="half" idx="1"/>
          </p:nvPr>
        </p:nvSpPr>
        <p:spPr>
          <a:xfrm>
            <a:off x="914162" y="1803401"/>
            <a:ext cx="5485050" cy="4470400"/>
          </a:xfrm>
        </p:spPr>
        <p:txBody>
          <a:bodyPr>
            <a:normAutofit/>
          </a:bodyPr>
          <a:lstStyle/>
          <a:p>
            <a:pPr marL="0" indent="0">
              <a:buNone/>
            </a:pPr>
            <a:r>
              <a:rPr lang="en-US" b="1" dirty="0"/>
              <a:t>Definition:</a:t>
            </a:r>
          </a:p>
          <a:p>
            <a:pPr marL="0" indent="0">
              <a:buNone/>
            </a:pPr>
            <a:endParaRPr lang="en-US" b="1" dirty="0"/>
          </a:p>
          <a:p>
            <a:pPr marL="0" indent="0">
              <a:buNone/>
            </a:pPr>
            <a:r>
              <a:rPr lang="en-US" dirty="0"/>
              <a:t>Context considers the client’s broader social, economic, and political contexts.  </a:t>
            </a:r>
          </a:p>
          <a:p>
            <a:pPr marL="0" indent="0">
              <a:buNone/>
            </a:pPr>
            <a:endParaRPr lang="en-US" dirty="0"/>
          </a:p>
          <a:p>
            <a:pPr marL="0" indent="0">
              <a:buNone/>
            </a:pPr>
            <a:r>
              <a:rPr lang="en-US" dirty="0"/>
              <a:t>The context of the intervention impact the client’s priorities in completing tasks and in if and how they follow treatment recommendations.   </a:t>
            </a:r>
            <a:endParaRPr lang="en-US" i="1" dirty="0"/>
          </a:p>
          <a:p>
            <a:endParaRPr lang="en-US" sz="2200" dirty="0"/>
          </a:p>
        </p:txBody>
      </p:sp>
      <p:pic>
        <p:nvPicPr>
          <p:cNvPr id="5" name="Picture 4" descr="A person and a child playing football&#10;&#10;Description automatically generated with medium confidence">
            <a:extLst>
              <a:ext uri="{FF2B5EF4-FFF2-40B4-BE49-F238E27FC236}">
                <a16:creationId xmlns:a16="http://schemas.microsoft.com/office/drawing/2014/main" id="{4B3E4087-10CC-DAD5-DDD0-F1F2347360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35" r="16027"/>
          <a:stretch/>
        </p:blipFill>
        <p:spPr>
          <a:xfrm>
            <a:off x="6704012" y="1092200"/>
            <a:ext cx="4977104" cy="4470400"/>
          </a:xfrm>
          <a:prstGeom prst="rect">
            <a:avLst/>
          </a:prstGeom>
          <a:noFill/>
        </p:spPr>
      </p:pic>
      <p:sp>
        <p:nvSpPr>
          <p:cNvPr id="4" name="Date Placeholder 3">
            <a:extLst>
              <a:ext uri="{FF2B5EF4-FFF2-40B4-BE49-F238E27FC236}">
                <a16:creationId xmlns:a16="http://schemas.microsoft.com/office/drawing/2014/main" id="{96EB9C7A-10B5-A5D2-F7EB-B87DD298335F}"/>
              </a:ext>
            </a:extLst>
          </p:cNvPr>
          <p:cNvSpPr>
            <a:spLocks noGrp="1"/>
          </p:cNvSpPr>
          <p:nvPr>
            <p:ph type="dt" sz="half" idx="10"/>
          </p:nvPr>
        </p:nvSpPr>
        <p:spPr/>
        <p:txBody>
          <a:bodyPr/>
          <a:lstStyle/>
          <a:p>
            <a:r>
              <a:rPr lang="en-US" dirty="0"/>
              <a:t>ILATSA 2023 – Michelle Evans</a:t>
            </a:r>
          </a:p>
          <a:p>
            <a:endParaRPr lang="en-US" dirty="0"/>
          </a:p>
        </p:txBody>
      </p:sp>
      <p:sp>
        <p:nvSpPr>
          <p:cNvPr id="6" name="Slide Number Placeholder 5">
            <a:extLst>
              <a:ext uri="{FF2B5EF4-FFF2-40B4-BE49-F238E27FC236}">
                <a16:creationId xmlns:a16="http://schemas.microsoft.com/office/drawing/2014/main" id="{49029955-CA2A-ED39-7D8D-910555769FEF}"/>
              </a:ext>
            </a:extLst>
          </p:cNvPr>
          <p:cNvSpPr>
            <a:spLocks noGrp="1"/>
          </p:cNvSpPr>
          <p:nvPr>
            <p:ph type="sldNum" sz="quarter" idx="12"/>
          </p:nvPr>
        </p:nvSpPr>
        <p:spPr/>
        <p:txBody>
          <a:bodyPr/>
          <a:lstStyle/>
          <a:p>
            <a:fld id="{E5FD5434-F838-4DD4-A17B-1CB1A1850DF4}" type="slidenum">
              <a:rPr lang="en-US" smtClean="0"/>
              <a:t>29</a:t>
            </a:fld>
            <a:endParaRPr lang="en-US"/>
          </a:p>
        </p:txBody>
      </p:sp>
    </p:spTree>
    <p:extLst>
      <p:ext uri="{BB962C8B-B14F-4D97-AF65-F5344CB8AC3E}">
        <p14:creationId xmlns:p14="http://schemas.microsoft.com/office/powerpoint/2010/main" val="120859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6CEDA-CBA6-1E73-5168-7DBC092A0788}"/>
              </a:ext>
            </a:extLst>
          </p:cNvPr>
          <p:cNvSpPr txBox="1"/>
          <p:nvPr/>
        </p:nvSpPr>
        <p:spPr>
          <a:xfrm>
            <a:off x="3046412" y="533400"/>
            <a:ext cx="8686800" cy="120032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ct val="90000"/>
              </a:lnSpc>
            </a:pPr>
            <a:r>
              <a:rPr lang="en-US" sz="4000" dirty="0">
                <a:effectLst/>
              </a:rPr>
              <a:t>How does culture impact assessment and treatment? </a:t>
            </a:r>
            <a:endParaRPr lang="en-US" sz="4000" dirty="0"/>
          </a:p>
        </p:txBody>
      </p:sp>
    </p:spTree>
    <p:extLst>
      <p:ext uri="{BB962C8B-B14F-4D97-AF65-F5344CB8AC3E}">
        <p14:creationId xmlns:p14="http://schemas.microsoft.com/office/powerpoint/2010/main" val="40094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52400"/>
            <a:ext cx="8229600" cy="685800"/>
          </a:xfrm>
        </p:spPr>
        <p:txBody>
          <a:bodyPr/>
          <a:lstStyle/>
          <a:p>
            <a:pPr algn="ctr"/>
            <a:r>
              <a:rPr lang="en-US" b="1" dirty="0"/>
              <a:t>Context</a:t>
            </a:r>
          </a:p>
        </p:txBody>
      </p:sp>
      <p:sp>
        <p:nvSpPr>
          <p:cNvPr id="3" name="Content Placeholder 2"/>
          <p:cNvSpPr>
            <a:spLocks noGrp="1"/>
          </p:cNvSpPr>
          <p:nvPr>
            <p:ph idx="1"/>
          </p:nvPr>
        </p:nvSpPr>
        <p:spPr>
          <a:xfrm>
            <a:off x="1141412" y="1295400"/>
            <a:ext cx="10134600" cy="4572000"/>
          </a:xfrm>
        </p:spPr>
        <p:txBody>
          <a:bodyPr>
            <a:normAutofit/>
          </a:bodyPr>
          <a:lstStyle/>
          <a:p>
            <a:pPr marL="0" indent="0">
              <a:buNone/>
            </a:pPr>
            <a:r>
              <a:rPr lang="en-US" b="1" dirty="0"/>
              <a:t>Importance to </a:t>
            </a:r>
            <a:r>
              <a:rPr lang="en-US" sz="2800" b="1" dirty="0"/>
              <a:t>Sex Offender Risk Assessment and Treatment:</a:t>
            </a:r>
          </a:p>
          <a:p>
            <a:pPr marL="0" indent="0">
              <a:buNone/>
            </a:pPr>
            <a:endParaRPr lang="en-US" b="1" dirty="0"/>
          </a:p>
          <a:p>
            <a:r>
              <a:rPr lang="en-US" dirty="0"/>
              <a:t>Impacts the client’s understanding of the subliminal meanings that are communicated in everyday interactions in the behavioral health setting. </a:t>
            </a:r>
          </a:p>
          <a:p>
            <a:endParaRPr lang="en-US" dirty="0"/>
          </a:p>
          <a:p>
            <a:r>
              <a:rPr lang="en-US" dirty="0"/>
              <a:t>If the provider does not understand the social, environmental, and economic context of the client,, the intervention may not be feasible for the client. </a:t>
            </a:r>
            <a:endParaRPr lang="en-US" b="1" dirty="0"/>
          </a:p>
        </p:txBody>
      </p:sp>
      <p:sp>
        <p:nvSpPr>
          <p:cNvPr id="4" name="Date Placeholder 3">
            <a:extLst>
              <a:ext uri="{FF2B5EF4-FFF2-40B4-BE49-F238E27FC236}">
                <a16:creationId xmlns:a16="http://schemas.microsoft.com/office/drawing/2014/main" id="{312ECB4B-B96C-9268-E255-A92C7FEAD168}"/>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E79639EF-C4EB-F7D1-68EE-39C14BCB1990}"/>
              </a:ext>
            </a:extLst>
          </p:cNvPr>
          <p:cNvSpPr>
            <a:spLocks noGrp="1"/>
          </p:cNvSpPr>
          <p:nvPr>
            <p:ph type="sldNum" sz="quarter" idx="12"/>
          </p:nvPr>
        </p:nvSpPr>
        <p:spPr/>
        <p:txBody>
          <a:bodyPr/>
          <a:lstStyle/>
          <a:p>
            <a:fld id="{E5FD5434-F838-4DD4-A17B-1CB1A1850DF4}" type="slidenum">
              <a:rPr lang="en-US" smtClean="0"/>
              <a:t>30</a:t>
            </a:fld>
            <a:endParaRPr lang="en-US"/>
          </a:p>
        </p:txBody>
      </p:sp>
    </p:spTree>
    <p:extLst>
      <p:ext uri="{BB962C8B-B14F-4D97-AF65-F5344CB8AC3E}">
        <p14:creationId xmlns:p14="http://schemas.microsoft.com/office/powerpoint/2010/main" val="261889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8229600" cy="762000"/>
          </a:xfrm>
        </p:spPr>
        <p:txBody>
          <a:bodyPr/>
          <a:lstStyle/>
          <a:p>
            <a:pPr algn="ctr"/>
            <a:r>
              <a:rPr lang="en-US" b="1" dirty="0"/>
              <a:t>Context</a:t>
            </a:r>
          </a:p>
        </p:txBody>
      </p:sp>
      <p:sp>
        <p:nvSpPr>
          <p:cNvPr id="3" name="Content Placeholder 2"/>
          <p:cNvSpPr>
            <a:spLocks noGrp="1"/>
          </p:cNvSpPr>
          <p:nvPr>
            <p:ph idx="1"/>
          </p:nvPr>
        </p:nvSpPr>
        <p:spPr>
          <a:xfrm>
            <a:off x="912812" y="990600"/>
            <a:ext cx="10363200" cy="5257800"/>
          </a:xfrm>
        </p:spPr>
        <p:txBody>
          <a:bodyPr>
            <a:normAutofit/>
          </a:bodyPr>
          <a:lstStyle/>
          <a:p>
            <a:pPr marL="0" indent="0">
              <a:buNone/>
            </a:pPr>
            <a:r>
              <a:rPr lang="en-US" b="1" dirty="0"/>
              <a:t>Specific Modifications for </a:t>
            </a:r>
            <a:r>
              <a:rPr lang="en-US" sz="2800" b="1" dirty="0"/>
              <a:t>Sex Offender Risk Assessment and Treatment</a:t>
            </a:r>
          </a:p>
          <a:p>
            <a:pPr marL="0" indent="0">
              <a:buNone/>
            </a:pPr>
            <a:endParaRPr lang="en-US" b="1" i="1" dirty="0"/>
          </a:p>
          <a:p>
            <a:r>
              <a:rPr lang="en-US" dirty="0"/>
              <a:t>Context is made up of the client’s experience of belonging.  The client’s stage of development, their social supports, and their relationship with their country of origin.</a:t>
            </a:r>
          </a:p>
          <a:p>
            <a:endParaRPr lang="en-US" dirty="0"/>
          </a:p>
          <a:p>
            <a:r>
              <a:rPr lang="en-US" dirty="0"/>
              <a:t>Treatment needs to focus on developing rapport with the client to create an accepting and supportive environment.</a:t>
            </a:r>
          </a:p>
          <a:p>
            <a:endParaRPr lang="en-US" dirty="0"/>
          </a:p>
        </p:txBody>
      </p:sp>
      <p:sp>
        <p:nvSpPr>
          <p:cNvPr id="4" name="Date Placeholder 3">
            <a:extLst>
              <a:ext uri="{FF2B5EF4-FFF2-40B4-BE49-F238E27FC236}">
                <a16:creationId xmlns:a16="http://schemas.microsoft.com/office/drawing/2014/main" id="{1E6DB803-257E-D33F-EA0A-E62069306FC9}"/>
              </a:ext>
            </a:extLst>
          </p:cNvPr>
          <p:cNvSpPr>
            <a:spLocks noGrp="1"/>
          </p:cNvSpPr>
          <p:nvPr>
            <p:ph type="dt" sz="half" idx="4294967295"/>
          </p:nvPr>
        </p:nvSpPr>
        <p:spPr>
          <a:xfrm>
            <a:off x="8809040"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60D3BBA7-1738-C080-9BE9-6C6C08241FA9}"/>
              </a:ext>
            </a:extLst>
          </p:cNvPr>
          <p:cNvSpPr>
            <a:spLocks noGrp="1"/>
          </p:cNvSpPr>
          <p:nvPr>
            <p:ph type="sldNum" sz="quarter" idx="12"/>
          </p:nvPr>
        </p:nvSpPr>
        <p:spPr/>
        <p:txBody>
          <a:bodyPr/>
          <a:lstStyle/>
          <a:p>
            <a:fld id="{E5FD5434-F838-4DD4-A17B-1CB1A1850DF4}" type="slidenum">
              <a:rPr lang="en-US" smtClean="0"/>
              <a:t>31</a:t>
            </a:fld>
            <a:endParaRPr lang="en-US"/>
          </a:p>
        </p:txBody>
      </p:sp>
    </p:spTree>
    <p:extLst>
      <p:ext uri="{BB962C8B-B14F-4D97-AF65-F5344CB8AC3E}">
        <p14:creationId xmlns:p14="http://schemas.microsoft.com/office/powerpoint/2010/main" val="262194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261081-DE73-E5B5-1827-D361ED5C554D}"/>
              </a:ext>
            </a:extLst>
          </p:cNvPr>
          <p:cNvSpPr txBox="1"/>
          <p:nvPr/>
        </p:nvSpPr>
        <p:spPr>
          <a:xfrm>
            <a:off x="1217612" y="1676400"/>
            <a:ext cx="9753600" cy="2895600"/>
          </a:xfrm>
          <a:prstGeom prst="rect">
            <a:avLst/>
          </a:prstGeom>
          <a:solidFill>
            <a:schemeClr val="bg2">
              <a:alpha val="57000"/>
            </a:schemeClr>
          </a:solidFill>
        </p:spPr>
        <p:txBody>
          <a:bodyPr wrap="square" rtlCol="0">
            <a:spAutoFit/>
          </a:bodyPr>
          <a:lstStyle/>
          <a:p>
            <a:pPr>
              <a:lnSpc>
                <a:spcPct val="90000"/>
              </a:lnSpc>
            </a:pPr>
            <a:endParaRPr lang="en-US" sz="2800" dirty="0"/>
          </a:p>
        </p:txBody>
      </p:sp>
      <p:sp>
        <p:nvSpPr>
          <p:cNvPr id="2" name="Title 1"/>
          <p:cNvSpPr>
            <a:spLocks noGrp="1"/>
          </p:cNvSpPr>
          <p:nvPr>
            <p:ph type="title"/>
          </p:nvPr>
        </p:nvSpPr>
        <p:spPr>
          <a:xfrm>
            <a:off x="1218883" y="1524000"/>
            <a:ext cx="9751060" cy="2819400"/>
          </a:xfrm>
        </p:spPr>
        <p:txBody>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cultural elements impact risk assessment and supervision</a:t>
            </a:r>
            <a:endParaRPr lang="en-US" dirty="0"/>
          </a:p>
        </p:txBody>
      </p:sp>
      <p:sp>
        <p:nvSpPr>
          <p:cNvPr id="5" name="Slide Number Placeholder 4">
            <a:extLst>
              <a:ext uri="{FF2B5EF4-FFF2-40B4-BE49-F238E27FC236}">
                <a16:creationId xmlns:a16="http://schemas.microsoft.com/office/drawing/2014/main" id="{895A7F25-2FEC-6985-6342-F7B87B0B871F}"/>
              </a:ext>
            </a:extLst>
          </p:cNvPr>
          <p:cNvSpPr>
            <a:spLocks noGrp="1"/>
          </p:cNvSpPr>
          <p:nvPr>
            <p:ph type="sldNum" sz="quarter" idx="12"/>
          </p:nvPr>
        </p:nvSpPr>
        <p:spPr/>
        <p:txBody>
          <a:bodyPr/>
          <a:lstStyle/>
          <a:p>
            <a:fld id="{E5FD5434-F838-4DD4-A17B-1CB1A1850DF4}" type="slidenum">
              <a:rPr lang="en-US" smtClean="0"/>
              <a:t>32</a:t>
            </a:fld>
            <a:endParaRPr lang="en-US"/>
          </a:p>
        </p:txBody>
      </p:sp>
    </p:spTree>
    <p:extLst>
      <p:ext uri="{BB962C8B-B14F-4D97-AF65-F5344CB8AC3E}">
        <p14:creationId xmlns:p14="http://schemas.microsoft.com/office/powerpoint/2010/main" val="290916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76200"/>
            <a:ext cx="8153400" cy="914400"/>
          </a:xfrm>
        </p:spPr>
        <p:txBody>
          <a:bodyPr>
            <a:normAutofit fontScale="90000"/>
          </a:bodyPr>
          <a:lstStyle/>
          <a:p>
            <a:r>
              <a:rPr lang="en-US" dirty="0">
                <a:solidFill>
                  <a:schemeClr val="tx1"/>
                </a:solidFill>
              </a:rPr>
              <a:t>Ethnically Sensitive Interventions</a:t>
            </a:r>
          </a:p>
        </p:txBody>
      </p:sp>
      <p:sp>
        <p:nvSpPr>
          <p:cNvPr id="3" name="Content Placeholder 2"/>
          <p:cNvSpPr>
            <a:spLocks noGrp="1"/>
          </p:cNvSpPr>
          <p:nvPr>
            <p:ph idx="1"/>
          </p:nvPr>
        </p:nvSpPr>
        <p:spPr>
          <a:xfrm>
            <a:off x="914162" y="1371600"/>
            <a:ext cx="10360501" cy="4902201"/>
          </a:xfrm>
        </p:spPr>
        <p:txBody>
          <a:bodyPr>
            <a:normAutofit fontScale="92500" lnSpcReduction="10000"/>
          </a:bodyPr>
          <a:lstStyle/>
          <a:p>
            <a:pPr>
              <a:lnSpc>
                <a:spcPct val="90000"/>
              </a:lnSpc>
              <a:buFontTx/>
              <a:buNone/>
            </a:pPr>
            <a:r>
              <a:rPr lang="en-US" dirty="0"/>
              <a:t>1. Recognizing and expressing the existence of cultural differences between the client and clinician;</a:t>
            </a:r>
          </a:p>
          <a:p>
            <a:pPr>
              <a:lnSpc>
                <a:spcPct val="90000"/>
              </a:lnSpc>
            </a:pPr>
            <a:endParaRPr lang="en-US" dirty="0"/>
          </a:p>
          <a:p>
            <a:pPr>
              <a:lnSpc>
                <a:spcPct val="90000"/>
              </a:lnSpc>
              <a:buFontTx/>
              <a:buNone/>
            </a:pPr>
            <a:r>
              <a:rPr lang="en-US" dirty="0"/>
              <a:t>2. Having a knowledge of the client’s culture;</a:t>
            </a:r>
          </a:p>
          <a:p>
            <a:pPr>
              <a:lnSpc>
                <a:spcPct val="90000"/>
              </a:lnSpc>
            </a:pPr>
            <a:endParaRPr lang="en-US" dirty="0"/>
          </a:p>
          <a:p>
            <a:pPr>
              <a:lnSpc>
                <a:spcPct val="90000"/>
              </a:lnSpc>
              <a:buFontTx/>
              <a:buNone/>
            </a:pPr>
            <a:r>
              <a:rPr lang="en-US" dirty="0"/>
              <a:t>3. Distinguishing between culture and pathology in the assessment phase;</a:t>
            </a:r>
          </a:p>
          <a:p>
            <a:pPr>
              <a:lnSpc>
                <a:spcPct val="90000"/>
              </a:lnSpc>
            </a:pPr>
            <a:endParaRPr lang="en-US" dirty="0"/>
          </a:p>
          <a:p>
            <a:pPr>
              <a:lnSpc>
                <a:spcPct val="90000"/>
              </a:lnSpc>
              <a:buFontTx/>
              <a:buNone/>
            </a:pPr>
            <a:r>
              <a:rPr lang="en-US" dirty="0"/>
              <a:t>4. Modifying the interventions as necessary to accommodate the client’s individual culture. 	</a:t>
            </a:r>
            <a:r>
              <a:rPr lang="en-US" sz="1200" dirty="0" err="1"/>
              <a:t>Zayas</a:t>
            </a:r>
            <a:r>
              <a:rPr lang="en-US" sz="1200" dirty="0"/>
              <a:t>, Torres, Malcolm, and </a:t>
            </a:r>
            <a:r>
              <a:rPr lang="en-US" sz="1200" dirty="0" err="1"/>
              <a:t>DesRosios</a:t>
            </a:r>
            <a:r>
              <a:rPr lang="en-US" sz="1200" dirty="0"/>
              <a:t> 1996</a:t>
            </a:r>
            <a:endParaRPr lang="en-US" dirty="0"/>
          </a:p>
          <a:p>
            <a:endParaRPr lang="en-US" dirty="0"/>
          </a:p>
        </p:txBody>
      </p:sp>
      <p:sp>
        <p:nvSpPr>
          <p:cNvPr id="4" name="Date Placeholder 3">
            <a:extLst>
              <a:ext uri="{FF2B5EF4-FFF2-40B4-BE49-F238E27FC236}">
                <a16:creationId xmlns:a16="http://schemas.microsoft.com/office/drawing/2014/main" id="{E43FA4D0-057E-15B0-4B4A-9494F4D748BC}"/>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FDD8308F-ED39-6C6A-8940-60508FEC4344}"/>
              </a:ext>
            </a:extLst>
          </p:cNvPr>
          <p:cNvSpPr>
            <a:spLocks noGrp="1"/>
          </p:cNvSpPr>
          <p:nvPr>
            <p:ph type="sldNum" sz="quarter" idx="12"/>
          </p:nvPr>
        </p:nvSpPr>
        <p:spPr/>
        <p:txBody>
          <a:bodyPr/>
          <a:lstStyle/>
          <a:p>
            <a:fld id="{E5FD5434-F838-4DD4-A17B-1CB1A1850DF4}" type="slidenum">
              <a:rPr lang="en-US" smtClean="0"/>
              <a:t>33</a:t>
            </a:fld>
            <a:endParaRPr lang="en-US"/>
          </a:p>
        </p:txBody>
      </p:sp>
    </p:spTree>
    <p:extLst>
      <p:ext uri="{BB962C8B-B14F-4D97-AF65-F5344CB8AC3E}">
        <p14:creationId xmlns:p14="http://schemas.microsoft.com/office/powerpoint/2010/main" val="18393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60400"/>
          </a:xfrm>
        </p:spPr>
        <p:txBody>
          <a:bodyPr>
            <a:normAutofit fontScale="90000"/>
          </a:bodyPr>
          <a:lstStyle/>
          <a:p>
            <a:r>
              <a:rPr lang="en-US" dirty="0"/>
              <a:t>The impact of Ethnicity on offending behaviors</a:t>
            </a:r>
          </a:p>
        </p:txBody>
      </p:sp>
      <p:sp>
        <p:nvSpPr>
          <p:cNvPr id="3" name="Content Placeholder 2"/>
          <p:cNvSpPr>
            <a:spLocks noGrp="1"/>
          </p:cNvSpPr>
          <p:nvPr>
            <p:ph idx="1"/>
          </p:nvPr>
        </p:nvSpPr>
        <p:spPr>
          <a:xfrm>
            <a:off x="914162" y="1371600"/>
            <a:ext cx="10360501" cy="4902201"/>
          </a:xfrm>
        </p:spPr>
        <p:txBody>
          <a:bodyPr>
            <a:normAutofit/>
          </a:bodyPr>
          <a:lstStyle/>
          <a:p>
            <a:r>
              <a:rPr lang="en-US" dirty="0"/>
              <a:t>Ethnic minorities are underrepresented in the literature on sex offenders.</a:t>
            </a:r>
          </a:p>
          <a:p>
            <a:endParaRPr lang="en-US" dirty="0"/>
          </a:p>
          <a:p>
            <a:r>
              <a:rPr lang="en-US" dirty="0"/>
              <a:t>Most studies include comparisons between White and African American offenders, but do not address other ethnicities. </a:t>
            </a:r>
          </a:p>
          <a:p>
            <a:endParaRPr lang="en-US" dirty="0"/>
          </a:p>
          <a:p>
            <a:r>
              <a:rPr lang="en-US" dirty="0"/>
              <a:t>There does not appear to be a difference in sexual offender sentencing and risk assessment between Latino and White sex offenders </a:t>
            </a:r>
            <a:r>
              <a:rPr lang="en-US" sz="1200" dirty="0"/>
              <a:t>(</a:t>
            </a:r>
            <a:r>
              <a:rPr lang="en-US" sz="1200" dirty="0" err="1"/>
              <a:t>Kilgust</a:t>
            </a:r>
            <a:r>
              <a:rPr lang="en-US" sz="1200" dirty="0"/>
              <a:t>, 2009)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EBF49A7-44C3-8C57-EF5D-74539F10B62F}"/>
              </a:ext>
            </a:extLst>
          </p:cNvPr>
          <p:cNvSpPr>
            <a:spLocks noGrp="1"/>
          </p:cNvSpPr>
          <p:nvPr>
            <p:ph type="sldNum" sz="quarter" idx="12"/>
          </p:nvPr>
        </p:nvSpPr>
        <p:spPr/>
        <p:txBody>
          <a:bodyPr/>
          <a:lstStyle/>
          <a:p>
            <a:fld id="{E5FD5434-F838-4DD4-A17B-1CB1A1850DF4}" type="slidenum">
              <a:rPr lang="en-US" smtClean="0"/>
              <a:t>34</a:t>
            </a:fld>
            <a:endParaRPr lang="en-US"/>
          </a:p>
        </p:txBody>
      </p:sp>
    </p:spTree>
    <p:extLst>
      <p:ext uri="{BB962C8B-B14F-4D97-AF65-F5344CB8AC3E}">
        <p14:creationId xmlns:p14="http://schemas.microsoft.com/office/powerpoint/2010/main" val="253555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84200"/>
          </a:xfrm>
        </p:spPr>
        <p:txBody>
          <a:bodyPr/>
          <a:lstStyle/>
          <a:p>
            <a:r>
              <a:rPr lang="en-US" dirty="0"/>
              <a:t>Literature on ethnic minorities</a:t>
            </a:r>
          </a:p>
        </p:txBody>
      </p:sp>
      <p:sp>
        <p:nvSpPr>
          <p:cNvPr id="3" name="Content Placeholder 2"/>
          <p:cNvSpPr>
            <a:spLocks noGrp="1"/>
          </p:cNvSpPr>
          <p:nvPr>
            <p:ph idx="1"/>
          </p:nvPr>
        </p:nvSpPr>
        <p:spPr>
          <a:xfrm>
            <a:off x="914162" y="1066800"/>
            <a:ext cx="10360501" cy="5207001"/>
          </a:xfrm>
        </p:spPr>
        <p:txBody>
          <a:bodyPr>
            <a:normAutofit/>
          </a:bodyPr>
          <a:lstStyle/>
          <a:p>
            <a:r>
              <a:rPr lang="en-US" dirty="0" err="1"/>
              <a:t>Leguizamo</a:t>
            </a:r>
            <a:r>
              <a:rPr lang="en-US" dirty="0"/>
              <a:t>, </a:t>
            </a:r>
            <a:r>
              <a:rPr lang="en-US" dirty="0" err="1"/>
              <a:t>Pelzman</a:t>
            </a:r>
            <a:r>
              <a:rPr lang="en-US" dirty="0"/>
              <a:t>, Carrasco, </a:t>
            </a:r>
            <a:r>
              <a:rPr lang="en-US" dirty="0" err="1"/>
              <a:t>Nosal</a:t>
            </a:r>
            <a:r>
              <a:rPr lang="en-US" dirty="0"/>
              <a:t> and Woods (2010) demonstrated:</a:t>
            </a:r>
          </a:p>
          <a:p>
            <a:pPr lvl="1"/>
            <a:r>
              <a:rPr lang="en-US" dirty="0"/>
              <a:t>White offenders were more likely to be divorced</a:t>
            </a:r>
          </a:p>
          <a:p>
            <a:pPr lvl="1"/>
            <a:r>
              <a:rPr lang="en-US" dirty="0"/>
              <a:t>African American offenders were more likely to have partners</a:t>
            </a:r>
          </a:p>
          <a:p>
            <a:pPr lvl="1"/>
            <a:r>
              <a:rPr lang="en-US" dirty="0"/>
              <a:t>Whites were significantly older:</a:t>
            </a:r>
          </a:p>
          <a:p>
            <a:pPr lvl="2"/>
            <a:r>
              <a:rPr lang="en-US" dirty="0"/>
              <a:t>Whites mean age: 43.9</a:t>
            </a:r>
          </a:p>
          <a:p>
            <a:pPr lvl="2"/>
            <a:r>
              <a:rPr lang="en-US" dirty="0"/>
              <a:t>African American mean age: 38.02</a:t>
            </a:r>
          </a:p>
          <a:p>
            <a:pPr lvl="2"/>
            <a:r>
              <a:rPr lang="en-US" dirty="0"/>
              <a:t>Latinos mean age: 36.48</a:t>
            </a:r>
          </a:p>
          <a:p>
            <a:pPr lvl="1"/>
            <a:r>
              <a:rPr lang="en-US" dirty="0"/>
              <a:t>Whites exhibited more deviance (number of convictions for sexual charges, victim choice (age, gender, relationship) and offense behaviors (non-contact and role of pornography).</a:t>
            </a:r>
          </a:p>
          <a:p>
            <a:pPr lvl="1"/>
            <a:r>
              <a:rPr lang="en-US" dirty="0"/>
              <a:t>African American offenders were more likely to have higher rates of aggression. </a:t>
            </a:r>
          </a:p>
        </p:txBody>
      </p:sp>
      <p:sp>
        <p:nvSpPr>
          <p:cNvPr id="4" name="Date Placeholder 3">
            <a:extLst>
              <a:ext uri="{FF2B5EF4-FFF2-40B4-BE49-F238E27FC236}">
                <a16:creationId xmlns:a16="http://schemas.microsoft.com/office/drawing/2014/main" id="{57373F74-3460-BAEC-7EBD-1DDB241596F8}"/>
              </a:ext>
            </a:extLst>
          </p:cNvPr>
          <p:cNvSpPr>
            <a:spLocks noGrp="1"/>
          </p:cNvSpPr>
          <p:nvPr>
            <p:ph type="dt" sz="half" idx="4294967295"/>
          </p:nvPr>
        </p:nvSpPr>
        <p:spPr>
          <a:xfrm>
            <a:off x="8735324" y="6172200"/>
            <a:ext cx="1422030" cy="3982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3B0F1CBD-D1C9-1077-84B7-69EBB3016F12}"/>
              </a:ext>
            </a:extLst>
          </p:cNvPr>
          <p:cNvSpPr>
            <a:spLocks noGrp="1"/>
          </p:cNvSpPr>
          <p:nvPr>
            <p:ph type="sldNum" sz="quarter" idx="12"/>
          </p:nvPr>
        </p:nvSpPr>
        <p:spPr/>
        <p:txBody>
          <a:bodyPr/>
          <a:lstStyle/>
          <a:p>
            <a:fld id="{E5FD5434-F838-4DD4-A17B-1CB1A1850DF4}" type="slidenum">
              <a:rPr lang="en-US" smtClean="0"/>
              <a:t>35</a:t>
            </a:fld>
            <a:endParaRPr lang="en-US"/>
          </a:p>
        </p:txBody>
      </p:sp>
    </p:spTree>
    <p:extLst>
      <p:ext uri="{BB962C8B-B14F-4D97-AF65-F5344CB8AC3E}">
        <p14:creationId xmlns:p14="http://schemas.microsoft.com/office/powerpoint/2010/main" val="404373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82600"/>
            <a:ext cx="10742851" cy="660400"/>
          </a:xfrm>
        </p:spPr>
        <p:txBody>
          <a:bodyPr>
            <a:normAutofit fontScale="90000"/>
          </a:bodyPr>
          <a:lstStyle/>
          <a:p>
            <a:r>
              <a:rPr lang="en-US" dirty="0"/>
              <a:t>The impact of ethnicity on assessment (static 99)</a:t>
            </a:r>
          </a:p>
        </p:txBody>
      </p:sp>
      <p:sp>
        <p:nvSpPr>
          <p:cNvPr id="3" name="Content Placeholder 2"/>
          <p:cNvSpPr>
            <a:spLocks noGrp="1"/>
          </p:cNvSpPr>
          <p:nvPr>
            <p:ph idx="1"/>
          </p:nvPr>
        </p:nvSpPr>
        <p:spPr>
          <a:xfrm>
            <a:off x="914162" y="1371600"/>
            <a:ext cx="10360501" cy="4902201"/>
          </a:xfrm>
        </p:spPr>
        <p:txBody>
          <a:bodyPr>
            <a:normAutofit/>
          </a:bodyPr>
          <a:lstStyle/>
          <a:p>
            <a:r>
              <a:rPr lang="en-US" dirty="0"/>
              <a:t>The predictive validity of the Static-99 is poorer for non-whites (</a:t>
            </a:r>
            <a:r>
              <a:rPr lang="en-US" dirty="0" err="1"/>
              <a:t>Nicholaichuck</a:t>
            </a:r>
            <a:r>
              <a:rPr lang="en-US" dirty="0"/>
              <a:t>, 2001):</a:t>
            </a:r>
          </a:p>
          <a:p>
            <a:endParaRPr lang="en-US" dirty="0"/>
          </a:p>
          <a:p>
            <a:pPr lvl="1"/>
            <a:r>
              <a:rPr lang="en-US" dirty="0"/>
              <a:t>African/Asian sample demonstrated an overestimation of risk (</a:t>
            </a:r>
            <a:r>
              <a:rPr lang="en-US" dirty="0" err="1"/>
              <a:t>Langstrom</a:t>
            </a:r>
            <a:r>
              <a:rPr lang="en-US" dirty="0"/>
              <a:t>, 2004). </a:t>
            </a:r>
          </a:p>
          <a:p>
            <a:pPr lvl="1"/>
            <a:endParaRPr lang="en-US" dirty="0"/>
          </a:p>
          <a:p>
            <a:pPr lvl="1"/>
            <a:r>
              <a:rPr lang="en-US" dirty="0"/>
              <a:t>African Americans tend to have a higher overall average score than Whites. (Forbes, 2007)</a:t>
            </a:r>
          </a:p>
          <a:p>
            <a:pPr lvl="1"/>
            <a:endParaRPr lang="en-US" dirty="0"/>
          </a:p>
          <a:p>
            <a:pPr lvl="1"/>
            <a:r>
              <a:rPr lang="en-US" dirty="0"/>
              <a:t>Latinos scores were significantly lower than African Americans.  Whites did not significantly differ from either group. (</a:t>
            </a:r>
            <a:r>
              <a:rPr lang="en-US" dirty="0" err="1"/>
              <a:t>Leguizamo</a:t>
            </a:r>
            <a:r>
              <a:rPr lang="en-US" dirty="0"/>
              <a:t> et al., 2010)</a:t>
            </a:r>
          </a:p>
          <a:p>
            <a:pPr marL="274320" lvl="1" indent="0">
              <a:buNone/>
            </a:pPr>
            <a:endParaRPr lang="en-US" dirty="0"/>
          </a:p>
        </p:txBody>
      </p:sp>
      <p:sp>
        <p:nvSpPr>
          <p:cNvPr id="4" name="Date Placeholder 3">
            <a:extLst>
              <a:ext uri="{FF2B5EF4-FFF2-40B4-BE49-F238E27FC236}">
                <a16:creationId xmlns:a16="http://schemas.microsoft.com/office/drawing/2014/main" id="{25F2F19F-8102-C145-2E31-CB964E926312}"/>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76DA26E5-EB68-6D32-F4A0-60C54A05C68F}"/>
              </a:ext>
            </a:extLst>
          </p:cNvPr>
          <p:cNvSpPr>
            <a:spLocks noGrp="1"/>
          </p:cNvSpPr>
          <p:nvPr>
            <p:ph type="sldNum" sz="quarter" idx="12"/>
          </p:nvPr>
        </p:nvSpPr>
        <p:spPr/>
        <p:txBody>
          <a:bodyPr/>
          <a:lstStyle/>
          <a:p>
            <a:fld id="{E5FD5434-F838-4DD4-A17B-1CB1A1850DF4}" type="slidenum">
              <a:rPr lang="en-US" smtClean="0"/>
              <a:t>36</a:t>
            </a:fld>
            <a:endParaRPr lang="en-US"/>
          </a:p>
        </p:txBody>
      </p:sp>
    </p:spTree>
    <p:extLst>
      <p:ext uri="{BB962C8B-B14F-4D97-AF65-F5344CB8AC3E}">
        <p14:creationId xmlns:p14="http://schemas.microsoft.com/office/powerpoint/2010/main" val="157021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08000"/>
          </a:xfrm>
        </p:spPr>
        <p:txBody>
          <a:bodyPr>
            <a:normAutofit/>
          </a:bodyPr>
          <a:lstStyle/>
          <a:p>
            <a:r>
              <a:rPr lang="en-US" sz="2500" dirty="0"/>
              <a:t>Impact of ethnicity on participation in treatment</a:t>
            </a:r>
          </a:p>
        </p:txBody>
      </p:sp>
      <p:sp>
        <p:nvSpPr>
          <p:cNvPr id="3" name="Content Placeholder 2"/>
          <p:cNvSpPr>
            <a:spLocks noGrp="1"/>
          </p:cNvSpPr>
          <p:nvPr>
            <p:ph idx="1"/>
          </p:nvPr>
        </p:nvSpPr>
        <p:spPr>
          <a:xfrm>
            <a:off x="889383" y="1295400"/>
            <a:ext cx="10360501" cy="5130801"/>
          </a:xfrm>
        </p:spPr>
        <p:txBody>
          <a:bodyPr>
            <a:normAutofit/>
          </a:bodyPr>
          <a:lstStyle/>
          <a:p>
            <a:pPr marL="0" indent="0">
              <a:buNone/>
            </a:pPr>
            <a:r>
              <a:rPr lang="en-US" sz="2600" dirty="0"/>
              <a:t>Many issues can prevent individuals from engaging in treatment, including: </a:t>
            </a:r>
          </a:p>
          <a:p>
            <a:pPr marL="0" indent="0">
              <a:buNone/>
            </a:pPr>
            <a:endParaRPr lang="en-US" sz="2600" dirty="0"/>
          </a:p>
          <a:p>
            <a:pPr marL="349415" indent="-349415">
              <a:buAutoNum type="arabicPeriod"/>
            </a:pPr>
            <a:r>
              <a:rPr lang="en-US" sz="2600" dirty="0"/>
              <a:t>Lack of support from the client’s support system</a:t>
            </a:r>
          </a:p>
          <a:p>
            <a:pPr marL="349415" indent="-349415">
              <a:buAutoNum type="arabicPeriod"/>
            </a:pPr>
            <a:r>
              <a:rPr lang="en-US" sz="2600" dirty="0"/>
              <a:t>Cultural constraints in talking about sex</a:t>
            </a:r>
          </a:p>
          <a:p>
            <a:pPr marL="349415" indent="-349415">
              <a:buAutoNum type="arabicPeriod"/>
            </a:pPr>
            <a:r>
              <a:rPr lang="en-US" sz="2600" dirty="0"/>
              <a:t>The impact of religious beliefs</a:t>
            </a:r>
          </a:p>
          <a:p>
            <a:pPr marL="349415" indent="-349415">
              <a:buAutoNum type="arabicPeriod"/>
            </a:pPr>
            <a:r>
              <a:rPr lang="en-US" sz="2600" dirty="0"/>
              <a:t>Non-western models of identities in communities. </a:t>
            </a:r>
          </a:p>
          <a:p>
            <a:endParaRPr lang="en-US" sz="2600" dirty="0"/>
          </a:p>
          <a:p>
            <a:pPr marL="0" indent="0">
              <a:buNone/>
            </a:pPr>
            <a:r>
              <a:rPr lang="en-US" sz="2600" dirty="0"/>
              <a:t>The literature continues to be mixed, where cultural impact is noted to have a mixed impact depending on the factors studied.   </a:t>
            </a:r>
          </a:p>
          <a:p>
            <a:endParaRPr lang="en-US" dirty="0"/>
          </a:p>
        </p:txBody>
      </p:sp>
      <p:sp>
        <p:nvSpPr>
          <p:cNvPr id="4" name="Date Placeholder 3">
            <a:extLst>
              <a:ext uri="{FF2B5EF4-FFF2-40B4-BE49-F238E27FC236}">
                <a16:creationId xmlns:a16="http://schemas.microsoft.com/office/drawing/2014/main" id="{3701A6E7-64D6-E194-C92C-4BA50DF54CCF}"/>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A15DB760-C550-20CD-14E8-1D6FFCA47FCC}"/>
              </a:ext>
            </a:extLst>
          </p:cNvPr>
          <p:cNvSpPr>
            <a:spLocks noGrp="1"/>
          </p:cNvSpPr>
          <p:nvPr>
            <p:ph type="sldNum" sz="quarter" idx="12"/>
          </p:nvPr>
        </p:nvSpPr>
        <p:spPr/>
        <p:txBody>
          <a:bodyPr/>
          <a:lstStyle/>
          <a:p>
            <a:fld id="{E5FD5434-F838-4DD4-A17B-1CB1A1850DF4}" type="slidenum">
              <a:rPr lang="en-US" smtClean="0"/>
              <a:t>37</a:t>
            </a:fld>
            <a:endParaRPr lang="en-US"/>
          </a:p>
        </p:txBody>
      </p:sp>
    </p:spTree>
    <p:extLst>
      <p:ext uri="{BB962C8B-B14F-4D97-AF65-F5344CB8AC3E}">
        <p14:creationId xmlns:p14="http://schemas.microsoft.com/office/powerpoint/2010/main" val="37740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533400"/>
            <a:ext cx="10360501" cy="5740401"/>
          </a:xfrm>
        </p:spPr>
        <p:txBody>
          <a:bodyPr/>
          <a:lstStyle/>
          <a:p>
            <a:r>
              <a:rPr lang="en-US" dirty="0"/>
              <a:t>Research has identified that applying the responsivity principle would suggest that both the assessment of culturally specific risk factors and the prospect of targeting these factors in culturally specific treatment programs may contribute to the effectiveness of judicial interventions </a:t>
            </a:r>
            <a:r>
              <a:rPr lang="en-US" sz="1100" dirty="0"/>
              <a:t>(Van </a:t>
            </a:r>
            <a:r>
              <a:rPr lang="en-US" sz="1100" dirty="0" err="1"/>
              <a:t>dr</a:t>
            </a:r>
            <a:r>
              <a:rPr lang="en-US" sz="1100" dirty="0"/>
              <a:t> Put, </a:t>
            </a:r>
            <a:r>
              <a:rPr lang="en-US" sz="1100" dirty="0" err="1"/>
              <a:t>Stams</a:t>
            </a:r>
            <a:r>
              <a:rPr lang="en-US" sz="1100" dirty="0"/>
              <a:t>, </a:t>
            </a:r>
            <a:r>
              <a:rPr lang="en-US" sz="1100" dirty="0" err="1"/>
              <a:t>Dekovic</a:t>
            </a:r>
            <a:r>
              <a:rPr lang="en-US" sz="1100" dirty="0"/>
              <a:t>, </a:t>
            </a:r>
            <a:r>
              <a:rPr lang="en-US" sz="1100" dirty="0" err="1"/>
              <a:t>Hoeve</a:t>
            </a:r>
            <a:r>
              <a:rPr lang="en-US" sz="1100" dirty="0"/>
              <a:t>, &amp; Van der </a:t>
            </a:r>
            <a:r>
              <a:rPr lang="en-US" sz="1100" dirty="0" err="1"/>
              <a:t>Laan</a:t>
            </a:r>
            <a:r>
              <a:rPr lang="en-US" sz="1100" dirty="0"/>
              <a:t>, 2013). </a:t>
            </a:r>
            <a:r>
              <a:rPr lang="en-US" dirty="0"/>
              <a:t> </a:t>
            </a:r>
          </a:p>
          <a:p>
            <a:endParaRPr lang="en-US" dirty="0"/>
          </a:p>
          <a:p>
            <a:r>
              <a:rPr lang="en-US" dirty="0"/>
              <a:t>Research has shown that there is cross-cultural equality in the prevalence and impact of criminogenic risk factors. </a:t>
            </a:r>
            <a:r>
              <a:rPr lang="en-US" sz="1100" dirty="0"/>
              <a:t>(Van der Put et al., 2013). </a:t>
            </a:r>
          </a:p>
          <a:p>
            <a:endParaRPr lang="en-US" sz="1100" dirty="0"/>
          </a:p>
          <a:p>
            <a:r>
              <a:rPr lang="en-US" dirty="0"/>
              <a:t>Developing culturally specific assessment tools may improve the predictive power of risk assessments.  Clinical judgment in the prediction of violence does not perform better than chance </a:t>
            </a:r>
            <a:r>
              <a:rPr lang="en-US" sz="1100" dirty="0"/>
              <a:t>(Dawes, Faust, &amp; </a:t>
            </a:r>
            <a:r>
              <a:rPr lang="en-US" sz="1100" dirty="0" err="1"/>
              <a:t>Meehl</a:t>
            </a:r>
            <a:r>
              <a:rPr lang="en-US" sz="1100" dirty="0"/>
              <a:t>, 1989).  </a:t>
            </a:r>
          </a:p>
        </p:txBody>
      </p:sp>
      <p:sp>
        <p:nvSpPr>
          <p:cNvPr id="2" name="Date Placeholder 1">
            <a:extLst>
              <a:ext uri="{FF2B5EF4-FFF2-40B4-BE49-F238E27FC236}">
                <a16:creationId xmlns:a16="http://schemas.microsoft.com/office/drawing/2014/main" id="{4A07CE52-7203-801D-D3A8-811D965B91F8}"/>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4" name="Slide Number Placeholder 3">
            <a:extLst>
              <a:ext uri="{FF2B5EF4-FFF2-40B4-BE49-F238E27FC236}">
                <a16:creationId xmlns:a16="http://schemas.microsoft.com/office/drawing/2014/main" id="{661D418B-09E1-6AB5-B23F-8E0D8C1D9B73}"/>
              </a:ext>
            </a:extLst>
          </p:cNvPr>
          <p:cNvSpPr>
            <a:spLocks noGrp="1"/>
          </p:cNvSpPr>
          <p:nvPr>
            <p:ph type="sldNum" sz="quarter" idx="12"/>
          </p:nvPr>
        </p:nvSpPr>
        <p:spPr/>
        <p:txBody>
          <a:bodyPr/>
          <a:lstStyle/>
          <a:p>
            <a:fld id="{E5FD5434-F838-4DD4-A17B-1CB1A1850DF4}" type="slidenum">
              <a:rPr lang="en-US" smtClean="0"/>
              <a:t>38</a:t>
            </a:fld>
            <a:endParaRPr lang="en-US"/>
          </a:p>
        </p:txBody>
      </p:sp>
    </p:spTree>
    <p:extLst>
      <p:ext uri="{BB962C8B-B14F-4D97-AF65-F5344CB8AC3E}">
        <p14:creationId xmlns:p14="http://schemas.microsoft.com/office/powerpoint/2010/main" val="213266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228600"/>
            <a:ext cx="10360501" cy="685800"/>
          </a:xfrm>
        </p:spPr>
        <p:txBody>
          <a:bodyPr/>
          <a:lstStyle/>
          <a:p>
            <a:r>
              <a:rPr lang="en-US" dirty="0"/>
              <a:t>Summary of Best Practices</a:t>
            </a:r>
          </a:p>
        </p:txBody>
      </p:sp>
      <p:sp>
        <p:nvSpPr>
          <p:cNvPr id="3" name="Content Placeholder 2"/>
          <p:cNvSpPr>
            <a:spLocks noGrp="1"/>
          </p:cNvSpPr>
          <p:nvPr>
            <p:ph idx="1"/>
          </p:nvPr>
        </p:nvSpPr>
        <p:spPr>
          <a:xfrm>
            <a:off x="914162" y="1447800"/>
            <a:ext cx="10666650" cy="5029200"/>
          </a:xfrm>
        </p:spPr>
        <p:txBody>
          <a:bodyPr>
            <a:normAutofit fontScale="92500" lnSpcReduction="10000"/>
          </a:bodyPr>
          <a:lstStyle/>
          <a:p>
            <a:r>
              <a:rPr lang="en-US" dirty="0"/>
              <a:t>Interventions need to focus on developing rapport with the patient.</a:t>
            </a:r>
          </a:p>
          <a:p>
            <a:r>
              <a:rPr lang="en-US" dirty="0"/>
              <a:t>Interventions may include multiple members of the patient-defined family.</a:t>
            </a:r>
          </a:p>
          <a:p>
            <a:r>
              <a:rPr lang="en-US" dirty="0"/>
              <a:t>Interventions should include patient empowerment with a firm plan of action, with the clinician as a guide or facilitator. </a:t>
            </a:r>
          </a:p>
          <a:p>
            <a:r>
              <a:rPr lang="en-US" dirty="0"/>
              <a:t>Interventions need to explore the patient’s story as understood by the patient.</a:t>
            </a:r>
          </a:p>
          <a:p>
            <a:r>
              <a:rPr lang="en-US" dirty="0"/>
              <a:t>Interventions need to be holistic and may need to incorporate spiritual or other elements from the patient’s culture.</a:t>
            </a:r>
          </a:p>
          <a:p>
            <a:r>
              <a:rPr lang="en-US" dirty="0"/>
              <a:t>Interventions should be matched linguistically and contextually whenever possible.        </a:t>
            </a:r>
            <a:r>
              <a:rPr lang="en-US" sz="1200" dirty="0"/>
              <a:t>(Diaz-Martinez, </a:t>
            </a:r>
            <a:r>
              <a:rPr lang="en-US" sz="1200" dirty="0" err="1"/>
              <a:t>Interian</a:t>
            </a:r>
            <a:r>
              <a:rPr lang="en-US" sz="1200" dirty="0"/>
              <a:t> &amp; Waters, 2010)</a:t>
            </a:r>
          </a:p>
          <a:p>
            <a:endParaRPr lang="en-US" dirty="0"/>
          </a:p>
        </p:txBody>
      </p:sp>
      <p:sp>
        <p:nvSpPr>
          <p:cNvPr id="4" name="Date Placeholder 3">
            <a:extLst>
              <a:ext uri="{FF2B5EF4-FFF2-40B4-BE49-F238E27FC236}">
                <a16:creationId xmlns:a16="http://schemas.microsoft.com/office/drawing/2014/main" id="{39F6F3E8-5C50-EA29-1204-1676051EA315}"/>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198A53BA-F1EF-F3AB-14D5-CC6F6B40AA79}"/>
              </a:ext>
            </a:extLst>
          </p:cNvPr>
          <p:cNvSpPr>
            <a:spLocks noGrp="1"/>
          </p:cNvSpPr>
          <p:nvPr>
            <p:ph type="sldNum" sz="quarter" idx="12"/>
          </p:nvPr>
        </p:nvSpPr>
        <p:spPr/>
        <p:txBody>
          <a:bodyPr/>
          <a:lstStyle/>
          <a:p>
            <a:fld id="{E5FD5434-F838-4DD4-A17B-1CB1A1850DF4}" type="slidenum">
              <a:rPr lang="en-US" smtClean="0"/>
              <a:t>39</a:t>
            </a:fld>
            <a:endParaRPr lang="en-US"/>
          </a:p>
        </p:txBody>
      </p:sp>
    </p:spTree>
    <p:extLst>
      <p:ext uri="{BB962C8B-B14F-4D97-AF65-F5344CB8AC3E}">
        <p14:creationId xmlns:p14="http://schemas.microsoft.com/office/powerpoint/2010/main" val="206535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736600"/>
          </a:xfrm>
        </p:spPr>
        <p:txBody>
          <a:bodyPr/>
          <a:lstStyle/>
          <a:p>
            <a:r>
              <a:rPr lang="en-US" dirty="0"/>
              <a:t>culture</a:t>
            </a:r>
          </a:p>
        </p:txBody>
      </p:sp>
      <p:sp>
        <p:nvSpPr>
          <p:cNvPr id="3" name="Content Placeholder 2"/>
          <p:cNvSpPr>
            <a:spLocks noGrp="1"/>
          </p:cNvSpPr>
          <p:nvPr>
            <p:ph idx="1"/>
          </p:nvPr>
        </p:nvSpPr>
        <p:spPr>
          <a:xfrm>
            <a:off x="914162" y="1524000"/>
            <a:ext cx="10590450" cy="4749801"/>
          </a:xfrm>
        </p:spPr>
        <p:txBody>
          <a:bodyPr>
            <a:normAutofit/>
          </a:bodyPr>
          <a:lstStyle/>
          <a:p>
            <a:pPr>
              <a:buNone/>
            </a:pPr>
            <a:r>
              <a:rPr lang="en-US" sz="2000" dirty="0">
                <a:latin typeface="Times New Roman" pitchFamily="18" charset="0"/>
                <a:cs typeface="Times New Roman" pitchFamily="18" charset="0"/>
              </a:rPr>
              <a:t>DSM 5 provides an outline for a cultural formulation to supplement the diagnostic assessment.   This allows the clinician to assess the effect that cultural issues will have on treatment. </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Cultural identity of the individual</a:t>
            </a:r>
          </a:p>
          <a:p>
            <a:r>
              <a:rPr lang="en-US" sz="2000" dirty="0">
                <a:latin typeface="Times New Roman" pitchFamily="18" charset="0"/>
                <a:cs typeface="Times New Roman" pitchFamily="18" charset="0"/>
              </a:rPr>
              <a:t>Cultural explanations of the individual’s illness and symptomatology/behaviors</a:t>
            </a:r>
          </a:p>
          <a:p>
            <a:r>
              <a:rPr lang="en-US" sz="2000" dirty="0">
                <a:latin typeface="Times New Roman" pitchFamily="18" charset="0"/>
                <a:cs typeface="Times New Roman" pitchFamily="18" charset="0"/>
              </a:rPr>
              <a:t>Cultural factors related to psychosocial environment and levels of functioning</a:t>
            </a:r>
          </a:p>
          <a:p>
            <a:r>
              <a:rPr lang="en-US" sz="2000" dirty="0">
                <a:latin typeface="Times New Roman" pitchFamily="18" charset="0"/>
                <a:cs typeface="Times New Roman" pitchFamily="18" charset="0"/>
              </a:rPr>
              <a:t>Cultural elements of the relationship between the individual and the clinician</a:t>
            </a:r>
          </a:p>
          <a:p>
            <a:r>
              <a:rPr lang="en-US" sz="2000" dirty="0">
                <a:latin typeface="Times New Roman" pitchFamily="18" charset="0"/>
                <a:cs typeface="Times New Roman" pitchFamily="18" charset="0"/>
              </a:rPr>
              <a:t>Overall cultural assessment for diagnosis and care</a:t>
            </a:r>
          </a:p>
          <a:p>
            <a:pPr>
              <a:buNone/>
            </a:pP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(APA, 2013)</a:t>
            </a:r>
          </a:p>
          <a:p>
            <a:endParaRPr lang="en-US" sz="2000" dirty="0"/>
          </a:p>
        </p:txBody>
      </p:sp>
      <p:sp>
        <p:nvSpPr>
          <p:cNvPr id="4" name="Date Placeholder 3">
            <a:extLst>
              <a:ext uri="{FF2B5EF4-FFF2-40B4-BE49-F238E27FC236}">
                <a16:creationId xmlns:a16="http://schemas.microsoft.com/office/drawing/2014/main" id="{CF037EBC-680C-8634-DC38-019F7000D46B}"/>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5" name="Slide Number Placeholder 4">
            <a:extLst>
              <a:ext uri="{FF2B5EF4-FFF2-40B4-BE49-F238E27FC236}">
                <a16:creationId xmlns:a16="http://schemas.microsoft.com/office/drawing/2014/main" id="{2F433221-34F0-1A8A-291D-CD068FDABD7B}"/>
              </a:ext>
            </a:extLst>
          </p:cNvPr>
          <p:cNvSpPr>
            <a:spLocks noGrp="1"/>
          </p:cNvSpPr>
          <p:nvPr>
            <p:ph type="sldNum" sz="quarter" idx="12"/>
          </p:nvPr>
        </p:nvSpPr>
        <p:spPr/>
        <p:txBody>
          <a:bodyPr/>
          <a:lstStyle/>
          <a:p>
            <a:fld id="{E5FD5434-F838-4DD4-A17B-1CB1A1850DF4}" type="slidenum">
              <a:rPr lang="en-US" smtClean="0"/>
              <a:t>4</a:t>
            </a:fld>
            <a:endParaRPr lang="en-US"/>
          </a:p>
        </p:txBody>
      </p:sp>
    </p:spTree>
    <p:extLst>
      <p:ext uri="{BB962C8B-B14F-4D97-AF65-F5344CB8AC3E}">
        <p14:creationId xmlns:p14="http://schemas.microsoft.com/office/powerpoint/2010/main" val="32108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685800"/>
            <a:ext cx="10360501" cy="5588001"/>
          </a:xfrm>
        </p:spPr>
        <p:txBody>
          <a:bodyPr>
            <a:normAutofit/>
          </a:bodyPr>
          <a:lstStyle/>
          <a:p>
            <a:pPr algn="ctr">
              <a:buNone/>
            </a:pPr>
            <a:r>
              <a:rPr lang="en-US" sz="4800"/>
              <a:t>Thank you</a:t>
            </a:r>
            <a:endParaRPr lang="en-US" sz="4800" dirty="0"/>
          </a:p>
          <a:p>
            <a:pPr algn="ctr">
              <a:buNone/>
            </a:pPr>
            <a:endParaRPr lang="en-US" sz="4800" dirty="0"/>
          </a:p>
          <a:p>
            <a:pPr algn="ctr">
              <a:buNone/>
            </a:pPr>
            <a:endParaRPr lang="en-US" sz="4800" dirty="0"/>
          </a:p>
        </p:txBody>
      </p:sp>
      <p:pic>
        <p:nvPicPr>
          <p:cNvPr id="6" name="Picture 5"/>
          <p:cNvPicPr>
            <a:picLocks noChangeAspect="1"/>
          </p:cNvPicPr>
          <p:nvPr/>
        </p:nvPicPr>
        <p:blipFill>
          <a:blip r:embed="rId3"/>
          <a:stretch>
            <a:fillRect/>
          </a:stretch>
        </p:blipFill>
        <p:spPr>
          <a:xfrm>
            <a:off x="914162" y="2731153"/>
            <a:ext cx="5180250" cy="2838450"/>
          </a:xfrm>
          <a:prstGeom prst="rect">
            <a:avLst/>
          </a:prstGeom>
        </p:spPr>
      </p:pic>
      <p:sp>
        <p:nvSpPr>
          <p:cNvPr id="7" name="Rectangle 6"/>
          <p:cNvSpPr/>
          <p:nvPr/>
        </p:nvSpPr>
        <p:spPr>
          <a:xfrm>
            <a:off x="6094412" y="2731153"/>
            <a:ext cx="5562600" cy="2838450"/>
          </a:xfrm>
          <a:prstGeom prst="rect">
            <a:avLst/>
          </a:prstGeom>
          <a:solidFill>
            <a:schemeClr val="accent5">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4412" y="2895600"/>
            <a:ext cx="5562600" cy="2265236"/>
          </a:xfrm>
          <a:prstGeom prst="rect">
            <a:avLst/>
          </a:prstGeom>
          <a:noFill/>
        </p:spPr>
        <p:txBody>
          <a:bodyPr wrap="square" rtlCol="0">
            <a:spAutoFit/>
          </a:bodyPr>
          <a:lstStyle/>
          <a:p>
            <a:pPr algn="ctr">
              <a:buNone/>
            </a:pPr>
            <a:r>
              <a:rPr lang="en-US" sz="2800" dirty="0">
                <a:solidFill>
                  <a:schemeClr val="bg1"/>
                </a:solidFill>
              </a:rPr>
              <a:t>Dr. Michelle Evans </a:t>
            </a:r>
            <a:r>
              <a:rPr lang="en-US" sz="1500" b="1" dirty="0">
                <a:solidFill>
                  <a:schemeClr val="bg1"/>
                </a:solidFill>
              </a:rPr>
              <a:t>DSW, LCSW, LSOTP, CADC</a:t>
            </a:r>
          </a:p>
          <a:p>
            <a:pPr algn="ctr">
              <a:buNone/>
            </a:pPr>
            <a:r>
              <a:rPr lang="en-US" sz="2200" dirty="0">
                <a:solidFill>
                  <a:schemeClr val="bg1"/>
                </a:solidFill>
              </a:rPr>
              <a:t>Nickerson and Associates, P.C.</a:t>
            </a:r>
          </a:p>
          <a:p>
            <a:pPr algn="ctr">
              <a:buNone/>
            </a:pPr>
            <a:r>
              <a:rPr lang="en-US" sz="1800" dirty="0">
                <a:solidFill>
                  <a:schemeClr val="bg1"/>
                </a:solidFill>
              </a:rPr>
              <a:t>Winfield, IL</a:t>
            </a:r>
          </a:p>
          <a:p>
            <a:pPr algn="ctr">
              <a:buNone/>
            </a:pPr>
            <a:r>
              <a:rPr lang="en-US" sz="2200" dirty="0">
                <a:solidFill>
                  <a:schemeClr val="bg1"/>
                </a:solidFill>
              </a:rPr>
              <a:t>drmichelleevans115@gmail.com</a:t>
            </a:r>
          </a:p>
          <a:p>
            <a:pPr algn="ctr">
              <a:buNone/>
            </a:pPr>
            <a:r>
              <a:rPr lang="en-US" sz="2200" dirty="0">
                <a:solidFill>
                  <a:schemeClr val="bg1"/>
                </a:solidFill>
              </a:rPr>
              <a:t>630-244-5952</a:t>
            </a:r>
          </a:p>
          <a:p>
            <a:pPr>
              <a:lnSpc>
                <a:spcPct val="90000"/>
              </a:lnSpc>
            </a:pPr>
            <a:endParaRPr lang="en-US" sz="2800" dirty="0"/>
          </a:p>
        </p:txBody>
      </p:sp>
      <p:sp>
        <p:nvSpPr>
          <p:cNvPr id="2" name="Date Placeholder 1">
            <a:extLst>
              <a:ext uri="{FF2B5EF4-FFF2-40B4-BE49-F238E27FC236}">
                <a16:creationId xmlns:a16="http://schemas.microsoft.com/office/drawing/2014/main" id="{BAEADBFD-EA49-1EA6-26C4-E01D4BBDBA44}"/>
              </a:ext>
            </a:extLst>
          </p:cNvPr>
          <p:cNvSpPr>
            <a:spLocks noGrp="1"/>
          </p:cNvSpPr>
          <p:nvPr>
            <p:ph type="dt" sz="half" idx="4294967295"/>
          </p:nvPr>
        </p:nvSpPr>
        <p:spPr>
          <a:xfrm>
            <a:off x="8735324" y="6375400"/>
            <a:ext cx="1422030" cy="195072"/>
          </a:xfrm>
        </p:spPr>
        <p:txBody>
          <a:bodyPr/>
          <a:lstStyle/>
          <a:p>
            <a:r>
              <a:rPr lang="en-US" dirty="0"/>
              <a:t>ILATSA 2023 – Michelle Evans</a:t>
            </a:r>
          </a:p>
        </p:txBody>
      </p:sp>
      <p:sp>
        <p:nvSpPr>
          <p:cNvPr id="4" name="Slide Number Placeholder 3">
            <a:extLst>
              <a:ext uri="{FF2B5EF4-FFF2-40B4-BE49-F238E27FC236}">
                <a16:creationId xmlns:a16="http://schemas.microsoft.com/office/drawing/2014/main" id="{DAD85A95-C6B3-F740-6648-B5BAA80815BF}"/>
              </a:ext>
            </a:extLst>
          </p:cNvPr>
          <p:cNvSpPr>
            <a:spLocks noGrp="1"/>
          </p:cNvSpPr>
          <p:nvPr>
            <p:ph type="sldNum" sz="quarter" idx="12"/>
          </p:nvPr>
        </p:nvSpPr>
        <p:spPr/>
        <p:txBody>
          <a:bodyPr/>
          <a:lstStyle/>
          <a:p>
            <a:fld id="{E5FD5434-F838-4DD4-A17B-1CB1A1850DF4}" type="slidenum">
              <a:rPr lang="en-US" smtClean="0"/>
              <a:t>40</a:t>
            </a:fld>
            <a:endParaRPr lang="en-US"/>
          </a:p>
        </p:txBody>
      </p:sp>
    </p:spTree>
    <p:extLst>
      <p:ext uri="{BB962C8B-B14F-4D97-AF65-F5344CB8AC3E}">
        <p14:creationId xmlns:p14="http://schemas.microsoft.com/office/powerpoint/2010/main" val="171188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84200"/>
          </a:xfrm>
        </p:spPr>
        <p:txBody>
          <a:bodyPr/>
          <a:lstStyle/>
          <a:p>
            <a:r>
              <a:rPr lang="en-US" dirty="0"/>
              <a:t>Bibliography</a:t>
            </a:r>
          </a:p>
        </p:txBody>
      </p:sp>
      <p:sp>
        <p:nvSpPr>
          <p:cNvPr id="3" name="Content Placeholder 2"/>
          <p:cNvSpPr>
            <a:spLocks noGrp="1"/>
          </p:cNvSpPr>
          <p:nvPr>
            <p:ph idx="1"/>
          </p:nvPr>
        </p:nvSpPr>
        <p:spPr>
          <a:xfrm>
            <a:off x="914162" y="1295400"/>
            <a:ext cx="10360501" cy="5334000"/>
          </a:xfrm>
        </p:spPr>
        <p:txBody>
          <a:bodyPr>
            <a:normAutofit fontScale="62500" lnSpcReduction="20000"/>
          </a:bodyPr>
          <a:lstStyle/>
          <a:p>
            <a:pPr lvl="1">
              <a:buNone/>
            </a:pPr>
            <a:r>
              <a:rPr lang="en-US" sz="1500" dirty="0">
                <a:latin typeface="Times New Roman" pitchFamily="18" charset="0"/>
                <a:cs typeface="Times New Roman" pitchFamily="18" charset="0"/>
              </a:rPr>
              <a:t>Allan, A., Dawson, D., Allan, M. (2006).  Prediction of risk of male sexual reoffending in Australia. </a:t>
            </a:r>
            <a:r>
              <a:rPr lang="en-US" sz="1500" i="1" dirty="0">
                <a:latin typeface="Times New Roman" pitchFamily="18" charset="0"/>
                <a:cs typeface="Times New Roman" pitchFamily="18" charset="0"/>
              </a:rPr>
              <a:t>Australian Psychologist, 41(</a:t>
            </a:r>
            <a:r>
              <a:rPr lang="en-US" sz="1500" dirty="0">
                <a:latin typeface="Times New Roman" pitchFamily="18" charset="0"/>
                <a:cs typeface="Times New Roman" pitchFamily="18" charset="0"/>
              </a:rPr>
              <a:t>1). </a:t>
            </a:r>
          </a:p>
          <a:p>
            <a:pPr lvl="1">
              <a:buNone/>
            </a:pPr>
            <a:r>
              <a:rPr lang="en-US" sz="1500" dirty="0">
                <a:latin typeface="Times New Roman" pitchFamily="18" charset="0"/>
                <a:cs typeface="Times New Roman" pitchFamily="18" charset="0"/>
              </a:rPr>
              <a:t>American Psychiatric Association. (2013). </a:t>
            </a:r>
            <a:r>
              <a:rPr lang="en-US" sz="1500" i="1" dirty="0">
                <a:latin typeface="Times New Roman" pitchFamily="18" charset="0"/>
                <a:cs typeface="Times New Roman" pitchFamily="18" charset="0"/>
              </a:rPr>
              <a:t>Diagnostic and statistical manual of mental disorders (5</a:t>
            </a:r>
            <a:r>
              <a:rPr lang="en-US" sz="1500" i="1" baseline="30000" dirty="0">
                <a:latin typeface="Times New Roman" pitchFamily="18" charset="0"/>
                <a:cs typeface="Times New Roman" pitchFamily="18" charset="0"/>
              </a:rPr>
              <a:t>th</a:t>
            </a:r>
            <a:r>
              <a:rPr lang="en-US" sz="1500" i="1" dirty="0">
                <a:latin typeface="Times New Roman" pitchFamily="18" charset="0"/>
                <a:cs typeface="Times New Roman" pitchFamily="18" charset="0"/>
              </a:rPr>
              <a:t> </a:t>
            </a:r>
            <a:r>
              <a:rPr lang="en-US" sz="1500" dirty="0">
                <a:latin typeface="Times New Roman" pitchFamily="18" charset="0"/>
                <a:cs typeface="Times New Roman" pitchFamily="18" charset="0"/>
              </a:rPr>
              <a:t>ed..). Washington, DC: Author.</a:t>
            </a:r>
          </a:p>
          <a:p>
            <a:pPr lvl="1">
              <a:buNone/>
            </a:pPr>
            <a:r>
              <a:rPr lang="en-US" sz="1500" dirty="0">
                <a:latin typeface="Times New Roman" pitchFamily="18" charset="0"/>
                <a:cs typeface="Times New Roman" pitchFamily="18" charset="0"/>
              </a:rPr>
              <a:t>Bernal, G, &amp; </a:t>
            </a:r>
            <a:r>
              <a:rPr lang="en-US" sz="1500" dirty="0" err="1">
                <a:latin typeface="Times New Roman" pitchFamily="18" charset="0"/>
                <a:cs typeface="Times New Roman" pitchFamily="18" charset="0"/>
              </a:rPr>
              <a:t>Saez</a:t>
            </a:r>
            <a:r>
              <a:rPr lang="en-US" sz="1500" dirty="0">
                <a:latin typeface="Times New Roman" pitchFamily="18" charset="0"/>
                <a:cs typeface="Times New Roman" pitchFamily="18" charset="0"/>
              </a:rPr>
              <a:t>-Santiago, E. (2010). Culturally sensitive psychosocial interventions. </a:t>
            </a:r>
            <a:r>
              <a:rPr lang="en-US" sz="1500" i="1" dirty="0">
                <a:latin typeface="Times New Roman" pitchFamily="18" charset="0"/>
                <a:cs typeface="Times New Roman" pitchFamily="18" charset="0"/>
              </a:rPr>
              <a:t>Journal of Community Psychology</a:t>
            </a:r>
            <a:r>
              <a:rPr lang="en-US" sz="1500" dirty="0">
                <a:latin typeface="Times New Roman" pitchFamily="18" charset="0"/>
                <a:cs typeface="Times New Roman" pitchFamily="18" charset="0"/>
              </a:rPr>
              <a:t>, </a:t>
            </a:r>
            <a:r>
              <a:rPr lang="en-US" sz="1500" i="1" dirty="0">
                <a:latin typeface="Times New Roman" pitchFamily="18" charset="0"/>
                <a:cs typeface="Times New Roman" pitchFamily="18" charset="0"/>
              </a:rPr>
              <a:t>34</a:t>
            </a:r>
            <a:r>
              <a:rPr lang="en-US" sz="1500" dirty="0">
                <a:latin typeface="Times New Roman" pitchFamily="18" charset="0"/>
                <a:cs typeface="Times New Roman" pitchFamily="18" charset="0"/>
              </a:rPr>
              <a:t>(2), Retrieved from http://www.utaccs.org/docs/bernal%20et%20al%20.pdf </a:t>
            </a:r>
          </a:p>
          <a:p>
            <a:pPr lvl="1">
              <a:buNone/>
            </a:pPr>
            <a:r>
              <a:rPr lang="en-US" sz="1500" dirty="0" err="1">
                <a:latin typeface="Times New Roman" pitchFamily="18" charset="0"/>
                <a:cs typeface="Times New Roman" pitchFamily="18" charset="0"/>
              </a:rPr>
              <a:t>Cowburn</a:t>
            </a:r>
            <a:r>
              <a:rPr lang="en-US" sz="1500" dirty="0">
                <a:latin typeface="Times New Roman" pitchFamily="18" charset="0"/>
                <a:cs typeface="Times New Roman" pitchFamily="18" charset="0"/>
              </a:rPr>
              <a:t>, M., </a:t>
            </a:r>
            <a:r>
              <a:rPr lang="en-US" sz="1500" dirty="0" err="1">
                <a:latin typeface="Times New Roman" pitchFamily="18" charset="0"/>
                <a:cs typeface="Times New Roman" pitchFamily="18" charset="0"/>
              </a:rPr>
              <a:t>Lavis</a:t>
            </a:r>
            <a:r>
              <a:rPr lang="en-US" sz="1500" dirty="0">
                <a:latin typeface="Times New Roman" pitchFamily="18" charset="0"/>
                <a:cs typeface="Times New Roman" pitchFamily="18" charset="0"/>
              </a:rPr>
              <a:t>, V., Walker., T. (2008). Black and minority ethnic sex offenders.  Prison service journal, 178, 44-49..</a:t>
            </a:r>
          </a:p>
          <a:p>
            <a:pPr lvl="1">
              <a:buNone/>
            </a:pPr>
            <a:r>
              <a:rPr lang="en-US" sz="1500" dirty="0">
                <a:latin typeface="Times New Roman" pitchFamily="18" charset="0"/>
                <a:cs typeface="Times New Roman" pitchFamily="18" charset="0"/>
              </a:rPr>
              <a:t>Dana, R. H. (1998). Understanding cultural identity in intervention and assessment.  Thousand Oaks, CA: Sage.</a:t>
            </a:r>
          </a:p>
          <a:p>
            <a:pPr lvl="1">
              <a:buNone/>
            </a:pPr>
            <a:r>
              <a:rPr lang="en-US" sz="1500" dirty="0">
                <a:latin typeface="Times New Roman" pitchFamily="18" charset="0"/>
                <a:cs typeface="Times New Roman" pitchFamily="18" charset="0"/>
              </a:rPr>
              <a:t>Dawes, R., Faust, D., &amp; </a:t>
            </a:r>
            <a:r>
              <a:rPr lang="en-US" sz="1500" dirty="0" err="1">
                <a:latin typeface="Times New Roman" pitchFamily="18" charset="0"/>
                <a:cs typeface="Times New Roman" pitchFamily="18" charset="0"/>
              </a:rPr>
              <a:t>Meehl</a:t>
            </a:r>
            <a:r>
              <a:rPr lang="en-US" sz="1500" dirty="0">
                <a:latin typeface="Times New Roman" pitchFamily="18" charset="0"/>
                <a:cs typeface="Times New Roman" pitchFamily="18" charset="0"/>
              </a:rPr>
              <a:t>, P. (1989). Clinical versus actuarial judgment. Science, New Series. 24</a:t>
            </a:r>
            <a:r>
              <a:rPr lang="en-US" sz="1500" i="1" dirty="0">
                <a:latin typeface="Times New Roman" pitchFamily="18" charset="0"/>
                <a:cs typeface="Times New Roman" pitchFamily="18" charset="0"/>
              </a:rPr>
              <a:t>3, </a:t>
            </a:r>
            <a:r>
              <a:rPr lang="en-US" sz="1500" dirty="0">
                <a:latin typeface="Times New Roman" pitchFamily="18" charset="0"/>
                <a:cs typeface="Times New Roman" pitchFamily="18" charset="0"/>
              </a:rPr>
              <a:t>1668-1674</a:t>
            </a:r>
          </a:p>
          <a:p>
            <a:pPr lvl="1">
              <a:buNone/>
            </a:pPr>
            <a:r>
              <a:rPr lang="en-US" sz="1500" dirty="0">
                <a:latin typeface="Times New Roman" pitchFamily="18" charset="0"/>
                <a:cs typeface="Times New Roman" pitchFamily="18" charset="0"/>
              </a:rPr>
              <a:t>Diaz-Martinez, A., </a:t>
            </a:r>
            <a:r>
              <a:rPr lang="en-US" sz="1500" dirty="0" err="1">
                <a:latin typeface="Times New Roman" pitchFamily="18" charset="0"/>
                <a:cs typeface="Times New Roman" pitchFamily="18" charset="0"/>
              </a:rPr>
              <a:t>Interian</a:t>
            </a:r>
            <a:r>
              <a:rPr lang="en-US" sz="1500" dirty="0">
                <a:latin typeface="Times New Roman" pitchFamily="18" charset="0"/>
                <a:cs typeface="Times New Roman" pitchFamily="18" charset="0"/>
              </a:rPr>
              <a:t>, A., &amp; Waters, D. (2010). The integration of </a:t>
            </a:r>
            <a:r>
              <a:rPr lang="en-US" sz="1500" dirty="0" err="1">
                <a:latin typeface="Times New Roman" pitchFamily="18" charset="0"/>
                <a:cs typeface="Times New Roman" pitchFamily="18" charset="0"/>
              </a:rPr>
              <a:t>cbt</a:t>
            </a:r>
            <a:r>
              <a:rPr lang="en-US" sz="1500" dirty="0">
                <a:latin typeface="Times New Roman" pitchFamily="18" charset="0"/>
                <a:cs typeface="Times New Roman" pitchFamily="18" charset="0"/>
              </a:rPr>
              <a:t>, multicultural and feminist psychotherapies with </a:t>
            </a:r>
            <a:r>
              <a:rPr lang="en-US" sz="1500" dirty="0" err="1">
                <a:latin typeface="Times New Roman" pitchFamily="18" charset="0"/>
                <a:cs typeface="Times New Roman" pitchFamily="18" charset="0"/>
              </a:rPr>
              <a:t>latinas</a:t>
            </a:r>
            <a:r>
              <a:rPr lang="en-US" sz="1500" dirty="0">
                <a:latin typeface="Times New Roman" pitchFamily="18" charset="0"/>
                <a:cs typeface="Times New Roman" pitchFamily="18" charset="0"/>
              </a:rPr>
              <a:t>. </a:t>
            </a:r>
            <a:r>
              <a:rPr lang="en-US" sz="1500" i="1" dirty="0">
                <a:latin typeface="Times New Roman" pitchFamily="18" charset="0"/>
                <a:cs typeface="Times New Roman" pitchFamily="18" charset="0"/>
              </a:rPr>
              <a:t>Journal of Psychotherapy Integration</a:t>
            </a:r>
            <a:r>
              <a:rPr lang="en-US" sz="1500" dirty="0">
                <a:latin typeface="Times New Roman" pitchFamily="18" charset="0"/>
                <a:cs typeface="Times New Roman" pitchFamily="18" charset="0"/>
              </a:rPr>
              <a:t>, </a:t>
            </a:r>
            <a:r>
              <a:rPr lang="en-US" sz="1500" i="1" dirty="0">
                <a:latin typeface="Times New Roman" pitchFamily="18" charset="0"/>
                <a:cs typeface="Times New Roman" pitchFamily="18" charset="0"/>
              </a:rPr>
              <a:t>20</a:t>
            </a:r>
            <a:r>
              <a:rPr lang="en-US" sz="1500" dirty="0">
                <a:latin typeface="Times New Roman" pitchFamily="18" charset="0"/>
                <a:cs typeface="Times New Roman" pitchFamily="18" charset="0"/>
              </a:rPr>
              <a:t>(3), 312-326. </a:t>
            </a:r>
          </a:p>
          <a:p>
            <a:pPr lvl="1">
              <a:buNone/>
            </a:pPr>
            <a:r>
              <a:rPr lang="en-US" sz="1500" dirty="0">
                <a:latin typeface="Times New Roman" pitchFamily="18" charset="0"/>
                <a:cs typeface="Times New Roman" pitchFamily="18" charset="0"/>
              </a:rPr>
              <a:t>Forbes, S. (2007).  Race differences in scores of actuarial measures of sex offender risk assessment. (Doctoral Dissertation, University of Louisville, 2007). </a:t>
            </a:r>
          </a:p>
          <a:p>
            <a:pPr lvl="1">
              <a:buNone/>
            </a:pPr>
            <a:r>
              <a:rPr lang="en-US" sz="1500" dirty="0" err="1">
                <a:latin typeface="Times New Roman" pitchFamily="18" charset="0"/>
                <a:cs typeface="Times New Roman" pitchFamily="18" charset="0"/>
              </a:rPr>
              <a:t>Gahir</a:t>
            </a:r>
            <a:r>
              <a:rPr lang="en-US" sz="1500" dirty="0">
                <a:latin typeface="Times New Roman" pitchFamily="18" charset="0"/>
                <a:cs typeface="Times New Roman" pitchFamily="18" charset="0"/>
              </a:rPr>
              <a:t>, M., Garret, T. (1999).  Issues in the treatment of </a:t>
            </a:r>
            <a:r>
              <a:rPr lang="en-US" sz="1500" dirty="0" err="1">
                <a:latin typeface="Times New Roman" pitchFamily="18" charset="0"/>
                <a:cs typeface="Times New Roman" pitchFamily="18" charset="0"/>
              </a:rPr>
              <a:t>Axian</a:t>
            </a:r>
            <a:r>
              <a:rPr lang="en-US" sz="1500" dirty="0">
                <a:latin typeface="Times New Roman" pitchFamily="18" charset="0"/>
                <a:cs typeface="Times New Roman" pitchFamily="18" charset="0"/>
              </a:rPr>
              <a:t> sexual offenders.  </a:t>
            </a:r>
            <a:r>
              <a:rPr lang="en-US" sz="1500" i="1" dirty="0">
                <a:latin typeface="Times New Roman" pitchFamily="18" charset="0"/>
                <a:cs typeface="Times New Roman" pitchFamily="18" charset="0"/>
              </a:rPr>
              <a:t>Journal of Sexual Aggression, 4, </a:t>
            </a:r>
            <a:r>
              <a:rPr lang="en-US" sz="1500" dirty="0">
                <a:latin typeface="Times New Roman" pitchFamily="18" charset="0"/>
                <a:cs typeface="Times New Roman" pitchFamily="18" charset="0"/>
              </a:rPr>
              <a:t>94-104. doi:10.1080/1355260908413287</a:t>
            </a:r>
          </a:p>
          <a:p>
            <a:pPr lvl="1">
              <a:buNone/>
            </a:pPr>
            <a:r>
              <a:rPr lang="en-US" sz="1500" dirty="0">
                <a:latin typeface="Times New Roman" pitchFamily="18" charset="0"/>
                <a:cs typeface="Times New Roman" pitchFamily="18" charset="0"/>
              </a:rPr>
              <a:t>Givens, J. L., Houston, T. K., Van Voorhees, B. W., Ford, D. E., &amp; Cooper, L. A. (2007). Ethnicity and preferences for depression treatment. </a:t>
            </a:r>
            <a:r>
              <a:rPr lang="en-US" sz="1500" i="1" dirty="0">
                <a:latin typeface="Times New Roman" pitchFamily="18" charset="0"/>
                <a:cs typeface="Times New Roman" pitchFamily="18" charset="0"/>
              </a:rPr>
              <a:t>General Hospital Psychiatry</a:t>
            </a:r>
            <a:r>
              <a:rPr lang="en-US" sz="1500" dirty="0">
                <a:latin typeface="Times New Roman" pitchFamily="18" charset="0"/>
                <a:cs typeface="Times New Roman" pitchFamily="18" charset="0"/>
              </a:rPr>
              <a:t>, </a:t>
            </a:r>
            <a:r>
              <a:rPr lang="en-US" sz="1500" i="1" dirty="0">
                <a:latin typeface="Times New Roman" pitchFamily="18" charset="0"/>
                <a:cs typeface="Times New Roman" pitchFamily="18" charset="0"/>
              </a:rPr>
              <a:t>29</a:t>
            </a:r>
            <a:r>
              <a:rPr lang="en-US" sz="1500" dirty="0">
                <a:latin typeface="Times New Roman" pitchFamily="18" charset="0"/>
                <a:cs typeface="Times New Roman" pitchFamily="18" charset="0"/>
              </a:rPr>
              <a:t>, 182–191.</a:t>
            </a:r>
          </a:p>
          <a:p>
            <a:pPr lvl="1">
              <a:buNone/>
            </a:pPr>
            <a:r>
              <a:rPr lang="en-US" sz="1500" dirty="0">
                <a:latin typeface="Times New Roman" pitchFamily="18" charset="0"/>
                <a:cs typeface="Times New Roman" pitchFamily="18" charset="0"/>
              </a:rPr>
              <a:t>Hanson, R., Morton-</a:t>
            </a:r>
            <a:r>
              <a:rPr lang="en-US" sz="1500" dirty="0" err="1">
                <a:latin typeface="Times New Roman" pitchFamily="18" charset="0"/>
                <a:cs typeface="Times New Roman" pitchFamily="18" charset="0"/>
              </a:rPr>
              <a:t>Bourgon</a:t>
            </a:r>
            <a:r>
              <a:rPr lang="en-US" sz="1500" dirty="0">
                <a:latin typeface="Times New Roman" pitchFamily="18" charset="0"/>
                <a:cs typeface="Times New Roman" pitchFamily="18" charset="0"/>
              </a:rPr>
              <a:t>, K. (2009). The accuracy of recidivism risk assessments for sexual offenders: A meta-analysis of 118 prediction studies. </a:t>
            </a:r>
            <a:r>
              <a:rPr lang="en-US" sz="1500" i="1" dirty="0">
                <a:latin typeface="Times New Roman" pitchFamily="18" charset="0"/>
                <a:cs typeface="Times New Roman" pitchFamily="18" charset="0"/>
              </a:rPr>
              <a:t>Psychological Assessment, 21(</a:t>
            </a:r>
            <a:r>
              <a:rPr lang="en-US" sz="1500" dirty="0">
                <a:latin typeface="Times New Roman" pitchFamily="18" charset="0"/>
                <a:cs typeface="Times New Roman" pitchFamily="18" charset="0"/>
              </a:rPr>
              <a:t>1). </a:t>
            </a:r>
          </a:p>
          <a:p>
            <a:pPr lvl="1">
              <a:buNone/>
            </a:pPr>
            <a:r>
              <a:rPr lang="en-US" sz="1500" dirty="0" err="1">
                <a:latin typeface="Times New Roman" pitchFamily="18" charset="0"/>
                <a:cs typeface="Times New Roman" pitchFamily="18" charset="0"/>
              </a:rPr>
              <a:t>Heilbrun</a:t>
            </a:r>
            <a:r>
              <a:rPr lang="en-US" sz="1500" dirty="0">
                <a:latin typeface="Times New Roman" pitchFamily="18" charset="0"/>
                <a:cs typeface="Times New Roman" pitchFamily="18" charset="0"/>
              </a:rPr>
              <a:t>, A., Cross, J. (1979). An analysis of rape patterns in white and black rapists.  </a:t>
            </a:r>
            <a:r>
              <a:rPr lang="en-US" sz="1500" i="1" dirty="0">
                <a:latin typeface="Times New Roman" pitchFamily="18" charset="0"/>
                <a:cs typeface="Times New Roman" pitchFamily="18" charset="0"/>
              </a:rPr>
              <a:t>The Journal of Social Psychology.  108, </a:t>
            </a:r>
            <a:r>
              <a:rPr lang="en-US" sz="1500" dirty="0">
                <a:latin typeface="Times New Roman" pitchFamily="18" charset="0"/>
                <a:cs typeface="Times New Roman" pitchFamily="18" charset="0"/>
              </a:rPr>
              <a:t>83-87.</a:t>
            </a:r>
          </a:p>
          <a:p>
            <a:pPr lvl="1">
              <a:buNone/>
            </a:pPr>
            <a:r>
              <a:rPr lang="en-US" sz="1500" dirty="0" err="1">
                <a:latin typeface="Times New Roman" pitchFamily="18" charset="0"/>
                <a:cs typeface="Times New Roman" pitchFamily="18" charset="0"/>
              </a:rPr>
              <a:t>Kilgust</a:t>
            </a:r>
            <a:r>
              <a:rPr lang="en-US" sz="1500" dirty="0">
                <a:latin typeface="Times New Roman" pitchFamily="18" charset="0"/>
                <a:cs typeface="Times New Roman" pitchFamily="18" charset="0"/>
              </a:rPr>
              <a:t>, A., (2009). Sentencing and risk characteristics of Latino sexual offenders. (Master’s thesis, Pacific University). http://commons.pacific.edu/spp/96</a:t>
            </a:r>
          </a:p>
          <a:p>
            <a:pPr lvl="1">
              <a:buNone/>
            </a:pPr>
            <a:r>
              <a:rPr lang="en-US" sz="1500" dirty="0">
                <a:latin typeface="Times New Roman" pitchFamily="18" charset="0"/>
                <a:cs typeface="Times New Roman" pitchFamily="18" charset="0"/>
              </a:rPr>
              <a:t>Kirk, R, (1975). The sex offenses of blacks and whites.  </a:t>
            </a:r>
            <a:r>
              <a:rPr lang="en-US" sz="1500" i="1" dirty="0">
                <a:latin typeface="Times New Roman" pitchFamily="18" charset="0"/>
                <a:cs typeface="Times New Roman" pitchFamily="18" charset="0"/>
              </a:rPr>
              <a:t>Arch Sex </a:t>
            </a:r>
            <a:r>
              <a:rPr lang="en-US" sz="1500" i="1" dirty="0" err="1">
                <a:latin typeface="Times New Roman" pitchFamily="18" charset="0"/>
                <a:cs typeface="Times New Roman" pitchFamily="18" charset="0"/>
              </a:rPr>
              <a:t>Behavi</a:t>
            </a:r>
            <a:r>
              <a:rPr lang="en-US" sz="1500" i="1" dirty="0">
                <a:latin typeface="Times New Roman" pitchFamily="18" charset="0"/>
                <a:cs typeface="Times New Roman" pitchFamily="18" charset="0"/>
              </a:rPr>
              <a:t>. </a:t>
            </a:r>
            <a:r>
              <a:rPr lang="en-US" sz="1500" dirty="0">
                <a:latin typeface="Times New Roman" pitchFamily="18" charset="0"/>
                <a:cs typeface="Times New Roman" pitchFamily="18" charset="0"/>
              </a:rPr>
              <a:t>4: 295. </a:t>
            </a:r>
            <a:r>
              <a:rPr lang="en-US" sz="1500" i="1" dirty="0">
                <a:latin typeface="Times New Roman" pitchFamily="18" charset="0"/>
                <a:cs typeface="Times New Roman" pitchFamily="18" charset="0"/>
              </a:rPr>
              <a:t>doi:10.1007/BF01541629</a:t>
            </a:r>
            <a:endParaRPr lang="en-US" sz="1500" dirty="0">
              <a:latin typeface="Times New Roman" pitchFamily="18" charset="0"/>
              <a:cs typeface="Times New Roman" pitchFamily="18" charset="0"/>
            </a:endParaRPr>
          </a:p>
          <a:p>
            <a:pPr lvl="1">
              <a:buNone/>
            </a:pPr>
            <a:r>
              <a:rPr lang="en-US" sz="1500" dirty="0" err="1">
                <a:latin typeface="Times New Roman" pitchFamily="18" charset="0"/>
                <a:cs typeface="Times New Roman" pitchFamily="18" charset="0"/>
              </a:rPr>
              <a:t>Langstrom</a:t>
            </a:r>
            <a:r>
              <a:rPr lang="en-US" sz="1500" dirty="0">
                <a:latin typeface="Times New Roman" pitchFamily="18" charset="0"/>
                <a:cs typeface="Times New Roman" pitchFamily="18" charset="0"/>
              </a:rPr>
              <a:t>, N. (2004) Accuracy of actuarial procedures for assessment of sexual offender recidivism risk may vary across ethnicity.  </a:t>
            </a:r>
            <a:r>
              <a:rPr lang="en-US" sz="1500" i="1" dirty="0">
                <a:latin typeface="Times New Roman" pitchFamily="18" charset="0"/>
                <a:cs typeface="Times New Roman" pitchFamily="18" charset="0"/>
              </a:rPr>
              <a:t>Sexual Abuse: A Journal of Research and Treatment, 16(</a:t>
            </a:r>
            <a:r>
              <a:rPr lang="en-US" sz="1500" dirty="0">
                <a:latin typeface="Times New Roman" pitchFamily="18" charset="0"/>
                <a:cs typeface="Times New Roman" pitchFamily="18" charset="0"/>
              </a:rPr>
              <a:t>2). </a:t>
            </a:r>
          </a:p>
          <a:p>
            <a:pPr lvl="1">
              <a:buNone/>
            </a:pPr>
            <a:r>
              <a:rPr lang="en-US" sz="1500" dirty="0" err="1">
                <a:latin typeface="Times New Roman" pitchFamily="18" charset="0"/>
                <a:cs typeface="Times New Roman" pitchFamily="18" charset="0"/>
              </a:rPr>
              <a:t>Leguizamo</a:t>
            </a:r>
            <a:r>
              <a:rPr lang="en-US" sz="1500" dirty="0">
                <a:latin typeface="Times New Roman" pitchFamily="18" charset="0"/>
                <a:cs typeface="Times New Roman" pitchFamily="18" charset="0"/>
              </a:rPr>
              <a:t>, A., </a:t>
            </a:r>
            <a:r>
              <a:rPr lang="en-US" sz="1500" dirty="0" err="1">
                <a:latin typeface="Times New Roman" pitchFamily="18" charset="0"/>
                <a:cs typeface="Times New Roman" pitchFamily="18" charset="0"/>
              </a:rPr>
              <a:t>Peltzman</a:t>
            </a:r>
            <a:r>
              <a:rPr lang="en-US" sz="1500" dirty="0">
                <a:latin typeface="Times New Roman" pitchFamily="18" charset="0"/>
                <a:cs typeface="Times New Roman" pitchFamily="18" charset="0"/>
              </a:rPr>
              <a:t>, B., Carrasco, N., </a:t>
            </a:r>
            <a:r>
              <a:rPr lang="en-US" sz="1500" dirty="0" err="1">
                <a:latin typeface="Times New Roman" pitchFamily="18" charset="0"/>
                <a:cs typeface="Times New Roman" pitchFamily="18" charset="0"/>
              </a:rPr>
              <a:t>Nosal</a:t>
            </a:r>
            <a:r>
              <a:rPr lang="en-US" sz="1500" dirty="0">
                <a:latin typeface="Times New Roman" pitchFamily="18" charset="0"/>
                <a:cs typeface="Times New Roman" pitchFamily="18" charset="0"/>
              </a:rPr>
              <a:t>, M., Woods, L. (2010) Ethnic differences among incarcerated sex offenders. Psychology Commons. </a:t>
            </a:r>
          </a:p>
          <a:p>
            <a:pPr lvl="1">
              <a:buNone/>
            </a:pPr>
            <a:r>
              <a:rPr lang="en-US" sz="1500" dirty="0">
                <a:latin typeface="Times New Roman" pitchFamily="18" charset="0"/>
                <a:cs typeface="Times New Roman" pitchFamily="18" charset="0"/>
              </a:rPr>
              <a:t>Marshall, W., </a:t>
            </a:r>
            <a:r>
              <a:rPr lang="en-US" sz="1500" dirty="0" err="1">
                <a:latin typeface="Times New Roman" pitchFamily="18" charset="0"/>
                <a:cs typeface="Times New Roman" pitchFamily="18" charset="0"/>
              </a:rPr>
              <a:t>Barbaree</a:t>
            </a:r>
            <a:r>
              <a:rPr lang="en-US" sz="1500" dirty="0">
                <a:latin typeface="Times New Roman" pitchFamily="18" charset="0"/>
                <a:cs typeface="Times New Roman" pitchFamily="18" charset="0"/>
              </a:rPr>
              <a:t>, H. (1990).  An integrated theory of the etiology of sexual offending.  In W. L. Marshall, D.R. Laws, &amp; H. E. </a:t>
            </a:r>
            <a:r>
              <a:rPr lang="en-US" sz="1500" dirty="0" err="1">
                <a:latin typeface="Times New Roman" pitchFamily="18" charset="0"/>
                <a:cs typeface="Times New Roman" pitchFamily="18" charset="0"/>
              </a:rPr>
              <a:t>Barbaree</a:t>
            </a:r>
            <a:r>
              <a:rPr lang="en-US" sz="1500" dirty="0">
                <a:latin typeface="Times New Roman" pitchFamily="18" charset="0"/>
                <a:cs typeface="Times New Roman" pitchFamily="18" charset="0"/>
              </a:rPr>
              <a:t> (Eds.), </a:t>
            </a:r>
            <a:r>
              <a:rPr lang="en-US" sz="1500" i="1" dirty="0">
                <a:latin typeface="Times New Roman" pitchFamily="18" charset="0"/>
                <a:cs typeface="Times New Roman" pitchFamily="18" charset="0"/>
              </a:rPr>
              <a:t>Handbook of sexual assault: Issues, theories, and treatment of the offender </a:t>
            </a:r>
            <a:r>
              <a:rPr lang="en-US" sz="1500" dirty="0">
                <a:latin typeface="Times New Roman" pitchFamily="18" charset="0"/>
                <a:cs typeface="Times New Roman" pitchFamily="18" charset="0"/>
              </a:rPr>
              <a:t>(pp.257-275). New York: Plenum. </a:t>
            </a:r>
          </a:p>
          <a:p>
            <a:pPr lvl="1">
              <a:buNone/>
            </a:pPr>
            <a:r>
              <a:rPr lang="en-US" sz="1500" dirty="0" err="1">
                <a:latin typeface="Times New Roman" pitchFamily="18" charset="0"/>
                <a:cs typeface="Times New Roman" pitchFamily="18" charset="0"/>
              </a:rPr>
              <a:t>Nicholaichuck</a:t>
            </a:r>
            <a:r>
              <a:rPr lang="en-US" sz="1500" dirty="0">
                <a:latin typeface="Times New Roman" pitchFamily="18" charset="0"/>
                <a:cs typeface="Times New Roman" pitchFamily="18" charset="0"/>
              </a:rPr>
              <a:t>, T. (2001). The comparison of two standardized risk assessment instruments in a sample of Canadian Aboriginal sexual offenders.  Paper presented at the annual Research and Treatment Conference of the Association for the Treatment of Sexual Abusers, San Antonio, TX. </a:t>
            </a:r>
          </a:p>
          <a:p>
            <a:pPr lvl="1">
              <a:buNone/>
            </a:pPr>
            <a:r>
              <a:rPr lang="en-US" sz="1500" dirty="0">
                <a:latin typeface="Times New Roman" pitchFamily="18" charset="0"/>
                <a:cs typeface="Times New Roman" pitchFamily="18" charset="0"/>
              </a:rPr>
              <a:t>Van der Put, C.., </a:t>
            </a:r>
            <a:r>
              <a:rPr lang="en-US" sz="1500" dirty="0" err="1">
                <a:latin typeface="Times New Roman" pitchFamily="18" charset="0"/>
                <a:cs typeface="Times New Roman" pitchFamily="18" charset="0"/>
              </a:rPr>
              <a:t>Stams</a:t>
            </a:r>
            <a:r>
              <a:rPr lang="en-US" sz="1500" dirty="0">
                <a:latin typeface="Times New Roman" pitchFamily="18" charset="0"/>
                <a:cs typeface="Times New Roman" pitchFamily="18" charset="0"/>
              </a:rPr>
              <a:t>, G., </a:t>
            </a:r>
            <a:r>
              <a:rPr lang="en-US" sz="1500" dirty="0" err="1">
                <a:latin typeface="Times New Roman" pitchFamily="18" charset="0"/>
                <a:cs typeface="Times New Roman" pitchFamily="18" charset="0"/>
              </a:rPr>
              <a:t>Dekovic</a:t>
            </a:r>
            <a:r>
              <a:rPr lang="en-US" sz="1500" dirty="0">
                <a:latin typeface="Times New Roman" pitchFamily="18" charset="0"/>
                <a:cs typeface="Times New Roman" pitchFamily="18" charset="0"/>
              </a:rPr>
              <a:t>, M., </a:t>
            </a:r>
            <a:r>
              <a:rPr lang="en-US" sz="1500" dirty="0" err="1">
                <a:latin typeface="Times New Roman" pitchFamily="18" charset="0"/>
                <a:cs typeface="Times New Roman" pitchFamily="18" charset="0"/>
              </a:rPr>
              <a:t>Hoeve</a:t>
            </a:r>
            <a:r>
              <a:rPr lang="en-US" sz="1500" dirty="0">
                <a:latin typeface="Times New Roman" pitchFamily="18" charset="0"/>
                <a:cs typeface="Times New Roman" pitchFamily="18" charset="0"/>
              </a:rPr>
              <a:t>, M., &amp; Van der </a:t>
            </a:r>
            <a:r>
              <a:rPr lang="en-US" sz="1500" dirty="0" err="1">
                <a:latin typeface="Times New Roman" pitchFamily="18" charset="0"/>
                <a:cs typeface="Times New Roman" pitchFamily="18" charset="0"/>
              </a:rPr>
              <a:t>Laan</a:t>
            </a:r>
            <a:r>
              <a:rPr lang="en-US" sz="1500" dirty="0">
                <a:latin typeface="Times New Roman" pitchFamily="18" charset="0"/>
                <a:cs typeface="Times New Roman" pitchFamily="18" charset="0"/>
              </a:rPr>
              <a:t>, P. (2013). Ethnic differences in offense patterns and the prevalence and impact of risk factors for recidivism.  </a:t>
            </a:r>
            <a:r>
              <a:rPr lang="en-US" sz="1500" i="1" dirty="0">
                <a:latin typeface="Times New Roman" pitchFamily="18" charset="0"/>
                <a:cs typeface="Times New Roman" pitchFamily="18" charset="0"/>
              </a:rPr>
              <a:t>International Criminal Justice Review, 23, </a:t>
            </a:r>
            <a:r>
              <a:rPr lang="en-US" sz="1500" dirty="0">
                <a:latin typeface="Times New Roman" pitchFamily="18" charset="0"/>
                <a:cs typeface="Times New Roman" pitchFamily="18" charset="0"/>
              </a:rPr>
              <a:t>113-131. </a:t>
            </a:r>
          </a:p>
          <a:p>
            <a:pPr lvl="1">
              <a:buNone/>
            </a:pPr>
            <a:r>
              <a:rPr lang="en-US" sz="1500" dirty="0">
                <a:latin typeface="Times New Roman" pitchFamily="18" charset="0"/>
                <a:cs typeface="Times New Roman" pitchFamily="18" charset="0"/>
              </a:rPr>
              <a:t>Ward, T., Beech, A. (2005). An integrated theory of sexual offending. </a:t>
            </a:r>
            <a:r>
              <a:rPr lang="en-US" sz="1500" i="1" dirty="0">
                <a:latin typeface="Times New Roman" pitchFamily="18" charset="0"/>
                <a:cs typeface="Times New Roman" pitchFamily="18" charset="0"/>
              </a:rPr>
              <a:t>Aggression and Violent Behavior. 11</a:t>
            </a:r>
            <a:r>
              <a:rPr lang="en-US" sz="1500" dirty="0">
                <a:latin typeface="Times New Roman" pitchFamily="18" charset="0"/>
                <a:cs typeface="Times New Roman" pitchFamily="18" charset="0"/>
              </a:rPr>
              <a:t>, 44-63</a:t>
            </a:r>
          </a:p>
          <a:p>
            <a:pPr lvl="1">
              <a:buNone/>
            </a:pPr>
            <a:r>
              <a:rPr lang="en-US" sz="1500" dirty="0"/>
              <a:t>Webster, S. D., Akhtar, S., Bowers, L. E., Mann, R. E., </a:t>
            </a:r>
            <a:r>
              <a:rPr lang="en-US" sz="1500" dirty="0" err="1"/>
              <a:t>Rallings</a:t>
            </a:r>
            <a:r>
              <a:rPr lang="en-US" sz="1500" dirty="0"/>
              <a:t>, M. &amp; Marshall, W. L. (2004). The impact of the prison service sex offender treatment </a:t>
            </a:r>
            <a:r>
              <a:rPr lang="en-US" sz="1500" dirty="0" err="1"/>
              <a:t>programme</a:t>
            </a:r>
            <a:r>
              <a:rPr lang="en-US" sz="1500" dirty="0"/>
              <a:t> on minority ethnic offenders: A preliminary study. Psychology, Crime &amp; Law, 10, 113-124. doi:10.1080/1068316031000093432</a:t>
            </a:r>
          </a:p>
          <a:p>
            <a:pPr lvl="1">
              <a:buNone/>
            </a:pPr>
            <a:r>
              <a:rPr lang="en-US" sz="1500" dirty="0" err="1"/>
              <a:t>Zayas</a:t>
            </a:r>
            <a:r>
              <a:rPr lang="en-US" sz="1500" dirty="0"/>
              <a:t>, L., Torres, L., Malcolm, J., </a:t>
            </a:r>
            <a:r>
              <a:rPr lang="en-US" sz="1500" dirty="0" err="1"/>
              <a:t>DesRosiers</a:t>
            </a:r>
            <a:r>
              <a:rPr lang="en-US" sz="1500" dirty="0"/>
              <a:t>, F. (1996) Therapists' definitions of ethnically sensitive therapy. </a:t>
            </a:r>
            <a:r>
              <a:rPr lang="en-US" sz="1500" i="1" dirty="0"/>
              <a:t>Professional Psychology: Research and Practice</a:t>
            </a:r>
            <a:r>
              <a:rPr lang="en-US" sz="1500" dirty="0"/>
              <a:t>. 1996;27:78–82. doi:10.1037/0735-7028.27.1.78</a:t>
            </a:r>
            <a:br>
              <a:rPr lang="en-US" sz="1200" dirty="0">
                <a:latin typeface="Times New Roman" pitchFamily="18" charset="0"/>
                <a:cs typeface="Times New Roman" pitchFamily="18" charset="0"/>
              </a:rPr>
            </a:br>
            <a:endParaRPr lang="en-US" sz="1200" dirty="0">
              <a:solidFill>
                <a:schemeClr val="bg1"/>
              </a:solidFill>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E7CEE492-681C-E83C-9ABA-18BE54887C58}"/>
              </a:ext>
            </a:extLst>
          </p:cNvPr>
          <p:cNvSpPr>
            <a:spLocks noGrp="1"/>
          </p:cNvSpPr>
          <p:nvPr>
            <p:ph type="dt" sz="half" idx="4294967295"/>
          </p:nvPr>
        </p:nvSpPr>
        <p:spPr>
          <a:xfrm>
            <a:off x="8735324" y="6375400"/>
            <a:ext cx="1422030" cy="195072"/>
          </a:xfrm>
        </p:spPr>
        <p:txBody>
          <a:bodyPr/>
          <a:lstStyle/>
          <a:p>
            <a:r>
              <a:rPr lang="en-US"/>
              <a:t>ILATSA 2023 – Michelle Evans</a:t>
            </a:r>
          </a:p>
          <a:p>
            <a:endParaRPr lang="en-US" dirty="0"/>
          </a:p>
        </p:txBody>
      </p:sp>
      <p:sp>
        <p:nvSpPr>
          <p:cNvPr id="5" name="Slide Number Placeholder 4">
            <a:extLst>
              <a:ext uri="{FF2B5EF4-FFF2-40B4-BE49-F238E27FC236}">
                <a16:creationId xmlns:a16="http://schemas.microsoft.com/office/drawing/2014/main" id="{1BAA8799-7EB8-582A-5CA9-28E227B67D24}"/>
              </a:ext>
            </a:extLst>
          </p:cNvPr>
          <p:cNvSpPr>
            <a:spLocks noGrp="1"/>
          </p:cNvSpPr>
          <p:nvPr>
            <p:ph type="sldNum" sz="quarter" idx="12"/>
          </p:nvPr>
        </p:nvSpPr>
        <p:spPr/>
        <p:txBody>
          <a:bodyPr/>
          <a:lstStyle/>
          <a:p>
            <a:fld id="{E5FD5434-F838-4DD4-A17B-1CB1A1850DF4}" type="slidenum">
              <a:rPr lang="en-US" smtClean="0"/>
              <a:t>41</a:t>
            </a:fld>
            <a:endParaRPr lang="en-US"/>
          </a:p>
        </p:txBody>
      </p:sp>
    </p:spTree>
    <p:extLst>
      <p:ext uri="{BB962C8B-B14F-4D97-AF65-F5344CB8AC3E}">
        <p14:creationId xmlns:p14="http://schemas.microsoft.com/office/powerpoint/2010/main" val="24601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609600"/>
            <a:ext cx="10360501" cy="5664201"/>
          </a:xfrm>
        </p:spPr>
        <p:txBody>
          <a:bodyPr>
            <a:normAutofit/>
          </a:bodyPr>
          <a:lstStyle/>
          <a:p>
            <a:pPr marL="0" indent="0">
              <a:lnSpc>
                <a:spcPct val="150000"/>
              </a:lnSpc>
              <a:buNone/>
            </a:pPr>
            <a:r>
              <a:rPr lang="en-US" dirty="0"/>
              <a:t>Cultural issues are related to sexual abuse in three ways:</a:t>
            </a:r>
          </a:p>
          <a:p>
            <a:pPr lvl="1">
              <a:lnSpc>
                <a:spcPct val="150000"/>
              </a:lnSpc>
            </a:pPr>
            <a:r>
              <a:rPr lang="en-US" dirty="0"/>
              <a:t>How cultural beliefs or attitudes contribute to contexts where victims can be abused;</a:t>
            </a:r>
          </a:p>
          <a:p>
            <a:pPr lvl="1">
              <a:lnSpc>
                <a:spcPct val="150000"/>
              </a:lnSpc>
            </a:pPr>
            <a:r>
              <a:rPr lang="en-US" dirty="0"/>
              <a:t>How cultural organizations and structures prohibit or support disclosure;</a:t>
            </a:r>
          </a:p>
          <a:p>
            <a:pPr lvl="1">
              <a:lnSpc>
                <a:spcPct val="150000"/>
              </a:lnSpc>
            </a:pPr>
            <a:r>
              <a:rPr lang="en-US" dirty="0"/>
              <a:t>How culture plays a role in seeking or accepting treatment for both the victim and perpetrator</a:t>
            </a:r>
            <a:r>
              <a:rPr lang="en-US" sz="1100" dirty="0"/>
              <a:t>(Purvis &amp; Ward, 2006)</a:t>
            </a:r>
          </a:p>
          <a:p>
            <a:pPr marL="274320" lvl="1" indent="0">
              <a:lnSpc>
                <a:spcPct val="150000"/>
              </a:lnSpc>
              <a:buNone/>
            </a:pPr>
            <a:endParaRPr lang="en-US" dirty="0"/>
          </a:p>
          <a:p>
            <a:pPr marL="274320" lvl="1" indent="0">
              <a:lnSpc>
                <a:spcPct val="150000"/>
              </a:lnSpc>
              <a:buNone/>
            </a:pPr>
            <a:r>
              <a:rPr lang="en-US" dirty="0"/>
              <a:t>Culture greatly influences what we do, and how we do it. </a:t>
            </a:r>
          </a:p>
          <a:p>
            <a:pPr lvl="1">
              <a:lnSpc>
                <a:spcPct val="150000"/>
              </a:lnSpc>
            </a:pPr>
            <a:endParaRPr lang="en-US" dirty="0"/>
          </a:p>
        </p:txBody>
      </p:sp>
      <p:sp>
        <p:nvSpPr>
          <p:cNvPr id="2" name="Date Placeholder 1">
            <a:extLst>
              <a:ext uri="{FF2B5EF4-FFF2-40B4-BE49-F238E27FC236}">
                <a16:creationId xmlns:a16="http://schemas.microsoft.com/office/drawing/2014/main" id="{580989F4-7C6C-BA11-3C76-9AAEF4551CA8}"/>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4" name="Slide Number Placeholder 3">
            <a:extLst>
              <a:ext uri="{FF2B5EF4-FFF2-40B4-BE49-F238E27FC236}">
                <a16:creationId xmlns:a16="http://schemas.microsoft.com/office/drawing/2014/main" id="{B75903EF-B828-BA9E-DED7-D133CBAFC608}"/>
              </a:ext>
            </a:extLst>
          </p:cNvPr>
          <p:cNvSpPr>
            <a:spLocks noGrp="1"/>
          </p:cNvSpPr>
          <p:nvPr>
            <p:ph type="sldNum" sz="quarter" idx="12"/>
          </p:nvPr>
        </p:nvSpPr>
        <p:spPr/>
        <p:txBody>
          <a:bodyPr/>
          <a:lstStyle/>
          <a:p>
            <a:fld id="{E5FD5434-F838-4DD4-A17B-1CB1A1850DF4}" type="slidenum">
              <a:rPr lang="en-US" smtClean="0"/>
              <a:t>5</a:t>
            </a:fld>
            <a:endParaRPr lang="en-US"/>
          </a:p>
        </p:txBody>
      </p:sp>
    </p:spTree>
    <p:extLst>
      <p:ext uri="{BB962C8B-B14F-4D97-AF65-F5344CB8AC3E}">
        <p14:creationId xmlns:p14="http://schemas.microsoft.com/office/powerpoint/2010/main" val="66603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533400"/>
            <a:ext cx="10360501" cy="584200"/>
          </a:xfrm>
        </p:spPr>
        <p:txBody>
          <a:bodyPr/>
          <a:lstStyle/>
          <a:p>
            <a:r>
              <a:rPr lang="en-US" dirty="0"/>
              <a:t>Examples of Macro level cultural factors</a:t>
            </a:r>
          </a:p>
        </p:txBody>
      </p:sp>
      <p:sp>
        <p:nvSpPr>
          <p:cNvPr id="3" name="Content Placeholder 2"/>
          <p:cNvSpPr>
            <a:spLocks noGrp="1"/>
          </p:cNvSpPr>
          <p:nvPr>
            <p:ph idx="1"/>
          </p:nvPr>
        </p:nvSpPr>
        <p:spPr>
          <a:xfrm>
            <a:off x="914162" y="1524000"/>
            <a:ext cx="10360501" cy="4572000"/>
          </a:xfrm>
        </p:spPr>
        <p:txBody>
          <a:bodyPr>
            <a:normAutofit/>
          </a:bodyPr>
          <a:lstStyle/>
          <a:p>
            <a:r>
              <a:rPr lang="en-US" dirty="0"/>
              <a:t>Most rapists and their victims are of the same race and age group (rape frequently involves people who know each other), however, cases in the news are typically interracial.  </a:t>
            </a:r>
          </a:p>
          <a:p>
            <a:endParaRPr lang="en-US" dirty="0"/>
          </a:p>
          <a:p>
            <a:r>
              <a:rPr lang="en-US" dirty="0"/>
              <a:t>Minority males who assault white women receive more serious charges, longer sentences, and more severe punishments. </a:t>
            </a:r>
          </a:p>
          <a:p>
            <a:endParaRPr lang="en-US" dirty="0"/>
          </a:p>
          <a:p>
            <a:r>
              <a:rPr lang="en-US" dirty="0"/>
              <a:t>Black women are three times more likely to be raped than white women, however, rape is less prosecuted if the victim is black. </a:t>
            </a:r>
          </a:p>
        </p:txBody>
      </p:sp>
      <p:sp>
        <p:nvSpPr>
          <p:cNvPr id="5" name="Slide Number Placeholder 4">
            <a:extLst>
              <a:ext uri="{FF2B5EF4-FFF2-40B4-BE49-F238E27FC236}">
                <a16:creationId xmlns:a16="http://schemas.microsoft.com/office/drawing/2014/main" id="{FE66F4B1-DC43-D350-93AE-B3132FA89361}"/>
              </a:ext>
            </a:extLst>
          </p:cNvPr>
          <p:cNvSpPr>
            <a:spLocks noGrp="1"/>
          </p:cNvSpPr>
          <p:nvPr>
            <p:ph type="sldNum" sz="quarter" idx="12"/>
          </p:nvPr>
        </p:nvSpPr>
        <p:spPr/>
        <p:txBody>
          <a:bodyPr/>
          <a:lstStyle/>
          <a:p>
            <a:fld id="{E5FD5434-F838-4DD4-A17B-1CB1A1850DF4}" type="slidenum">
              <a:rPr lang="en-US" smtClean="0"/>
              <a:t>6</a:t>
            </a:fld>
            <a:endParaRPr lang="en-US"/>
          </a:p>
        </p:txBody>
      </p:sp>
    </p:spTree>
    <p:extLst>
      <p:ext uri="{BB962C8B-B14F-4D97-AF65-F5344CB8AC3E}">
        <p14:creationId xmlns:p14="http://schemas.microsoft.com/office/powerpoint/2010/main" val="16898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1" y="4953000"/>
            <a:ext cx="10360501" cy="1143000"/>
          </a:xfrm>
          <a:solidFill>
            <a:schemeClr val="bg2"/>
          </a:solidFill>
        </p:spPr>
        <p:txBody>
          <a:bodyPr/>
          <a:lstStyle/>
          <a:p>
            <a:pPr marL="0" indent="0" algn="ctr">
              <a:buNone/>
            </a:pPr>
            <a:r>
              <a:rPr lang="en-US" dirty="0"/>
              <a:t>What we believe about the origin of the problem will impact how we develop the solution.  </a:t>
            </a:r>
          </a:p>
        </p:txBody>
      </p:sp>
      <p:sp>
        <p:nvSpPr>
          <p:cNvPr id="4" name="Slide Number Placeholder 3">
            <a:extLst>
              <a:ext uri="{FF2B5EF4-FFF2-40B4-BE49-F238E27FC236}">
                <a16:creationId xmlns:a16="http://schemas.microsoft.com/office/drawing/2014/main" id="{125469EA-1DEF-5D87-0A8A-2E5D35377B62}"/>
              </a:ext>
            </a:extLst>
          </p:cNvPr>
          <p:cNvSpPr>
            <a:spLocks noGrp="1"/>
          </p:cNvSpPr>
          <p:nvPr>
            <p:ph type="sldNum" sz="quarter" idx="12"/>
          </p:nvPr>
        </p:nvSpPr>
        <p:spPr/>
        <p:txBody>
          <a:bodyPr/>
          <a:lstStyle/>
          <a:p>
            <a:fld id="{E5FD5434-F838-4DD4-A17B-1CB1A1850DF4}" type="slidenum">
              <a:rPr lang="en-US" smtClean="0"/>
              <a:t>7</a:t>
            </a:fld>
            <a:endParaRPr lang="en-US"/>
          </a:p>
        </p:txBody>
      </p:sp>
    </p:spTree>
    <p:extLst>
      <p:ext uri="{BB962C8B-B14F-4D97-AF65-F5344CB8AC3E}">
        <p14:creationId xmlns:p14="http://schemas.microsoft.com/office/powerpoint/2010/main" val="664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457200"/>
          </a:xfrm>
        </p:spPr>
        <p:txBody>
          <a:bodyPr>
            <a:normAutofit fontScale="90000"/>
          </a:bodyPr>
          <a:lstStyle/>
          <a:p>
            <a:r>
              <a:rPr lang="en-US" dirty="0"/>
              <a:t>Integrated theory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0917509"/>
              </p:ext>
            </p:extLst>
          </p:nvPr>
        </p:nvGraphicFramePr>
        <p:xfrm>
          <a:off x="914400" y="914400"/>
          <a:ext cx="10360025"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4212" y="6096000"/>
            <a:ext cx="2971800" cy="244682"/>
          </a:xfrm>
          <a:prstGeom prst="rect">
            <a:avLst/>
          </a:prstGeom>
          <a:noFill/>
        </p:spPr>
        <p:txBody>
          <a:bodyPr wrap="square" rtlCol="0">
            <a:spAutoFit/>
          </a:bodyPr>
          <a:lstStyle/>
          <a:p>
            <a:pPr>
              <a:lnSpc>
                <a:spcPct val="90000"/>
              </a:lnSpc>
            </a:pPr>
            <a:r>
              <a:rPr lang="en-US" sz="1100" dirty="0"/>
              <a:t>(Marshall &amp; </a:t>
            </a:r>
            <a:r>
              <a:rPr lang="en-US" sz="1100" dirty="0" err="1"/>
              <a:t>Barbaree</a:t>
            </a:r>
            <a:r>
              <a:rPr lang="en-US" sz="1100" dirty="0"/>
              <a:t>, 1990)</a:t>
            </a:r>
          </a:p>
        </p:txBody>
      </p:sp>
      <p:sp>
        <p:nvSpPr>
          <p:cNvPr id="3" name="Date Placeholder 2">
            <a:extLst>
              <a:ext uri="{FF2B5EF4-FFF2-40B4-BE49-F238E27FC236}">
                <a16:creationId xmlns:a16="http://schemas.microsoft.com/office/drawing/2014/main" id="{8221F598-1C7C-9744-7D17-240DBB4B44D8}"/>
              </a:ext>
            </a:extLst>
          </p:cNvPr>
          <p:cNvSpPr>
            <a:spLocks noGrp="1"/>
          </p:cNvSpPr>
          <p:nvPr>
            <p:ph type="dt" sz="half" idx="4294967295"/>
          </p:nvPr>
        </p:nvSpPr>
        <p:spPr>
          <a:xfrm>
            <a:off x="8735324" y="6375400"/>
            <a:ext cx="1422030" cy="195072"/>
          </a:xfrm>
        </p:spPr>
        <p:txBody>
          <a:bodyPr/>
          <a:lstStyle/>
          <a:p>
            <a:r>
              <a:rPr lang="en-US" dirty="0"/>
              <a:t>ILATSA 2023 – Michelle Evans</a:t>
            </a:r>
          </a:p>
          <a:p>
            <a:endParaRPr lang="en-US" dirty="0"/>
          </a:p>
        </p:txBody>
      </p:sp>
      <p:sp>
        <p:nvSpPr>
          <p:cNvPr id="4" name="Slide Number Placeholder 3">
            <a:extLst>
              <a:ext uri="{FF2B5EF4-FFF2-40B4-BE49-F238E27FC236}">
                <a16:creationId xmlns:a16="http://schemas.microsoft.com/office/drawing/2014/main" id="{68C06255-D110-E3A4-5731-80FF430BE7E2}"/>
              </a:ext>
            </a:extLst>
          </p:cNvPr>
          <p:cNvSpPr>
            <a:spLocks noGrp="1"/>
          </p:cNvSpPr>
          <p:nvPr>
            <p:ph type="sldNum" sz="quarter" idx="12"/>
          </p:nvPr>
        </p:nvSpPr>
        <p:spPr/>
        <p:txBody>
          <a:bodyPr/>
          <a:lstStyle/>
          <a:p>
            <a:fld id="{E5FD5434-F838-4DD4-A17B-1CB1A1850DF4}" type="slidenum">
              <a:rPr lang="en-US" smtClean="0"/>
              <a:t>8</a:t>
            </a:fld>
            <a:endParaRPr lang="en-US"/>
          </a:p>
        </p:txBody>
      </p:sp>
    </p:spTree>
    <p:extLst>
      <p:ext uri="{BB962C8B-B14F-4D97-AF65-F5344CB8AC3E}">
        <p14:creationId xmlns:p14="http://schemas.microsoft.com/office/powerpoint/2010/main" val="17998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652694-40BF-600A-023A-DEE70C1EB8FA}"/>
              </a:ext>
            </a:extLst>
          </p:cNvPr>
          <p:cNvSpPr txBox="1"/>
          <p:nvPr/>
        </p:nvSpPr>
        <p:spPr>
          <a:xfrm>
            <a:off x="1927224" y="1162050"/>
            <a:ext cx="9525000" cy="4610100"/>
          </a:xfrm>
          <a:prstGeom prst="rect">
            <a:avLst/>
          </a:prstGeom>
          <a:solidFill>
            <a:schemeClr val="bg2">
              <a:alpha val="75000"/>
            </a:schemeClr>
          </a:solidFill>
        </p:spPr>
        <p:txBody>
          <a:bodyPr wrap="square" rtlCol="0">
            <a:spAutoFit/>
          </a:bodyPr>
          <a:lstStyle/>
          <a:p>
            <a:pPr>
              <a:lnSpc>
                <a:spcPct val="90000"/>
              </a:lnSpc>
            </a:pPr>
            <a:endParaRPr lang="en-US" sz="2800" dirty="0"/>
          </a:p>
        </p:txBody>
      </p:sp>
      <p:sp>
        <p:nvSpPr>
          <p:cNvPr id="2" name="Title 1"/>
          <p:cNvSpPr>
            <a:spLocks noGrp="1"/>
          </p:cNvSpPr>
          <p:nvPr>
            <p:ph type="title"/>
          </p:nvPr>
        </p:nvSpPr>
        <p:spPr>
          <a:xfrm>
            <a:off x="1903412" y="1828800"/>
            <a:ext cx="9525000" cy="3276600"/>
          </a:xfrm>
        </p:spPr>
        <p:txBody>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eight areas of culturally centered interventions</a:t>
            </a:r>
            <a:br>
              <a:rPr lang="en-US" dirty="0"/>
            </a:br>
            <a:endParaRPr lang="en-US" dirty="0"/>
          </a:p>
        </p:txBody>
      </p:sp>
      <p:sp>
        <p:nvSpPr>
          <p:cNvPr id="3" name="Date Placeholder 2">
            <a:extLst>
              <a:ext uri="{FF2B5EF4-FFF2-40B4-BE49-F238E27FC236}">
                <a16:creationId xmlns:a16="http://schemas.microsoft.com/office/drawing/2014/main" id="{C97B0C09-525A-C038-7996-1F02935D90BA}"/>
              </a:ext>
            </a:extLst>
          </p:cNvPr>
          <p:cNvSpPr>
            <a:spLocks noGrp="1"/>
          </p:cNvSpPr>
          <p:nvPr>
            <p:ph type="dt" sz="half" idx="10"/>
          </p:nvPr>
        </p:nvSpPr>
        <p:spPr/>
        <p:txBody>
          <a:bodyPr/>
          <a:lstStyle/>
          <a:p>
            <a:r>
              <a:rPr lang="en-US"/>
              <a:t>ATSA 2022 - Michelle Evans</a:t>
            </a:r>
          </a:p>
        </p:txBody>
      </p:sp>
      <p:sp>
        <p:nvSpPr>
          <p:cNvPr id="4" name="Slide Number Placeholder 3">
            <a:extLst>
              <a:ext uri="{FF2B5EF4-FFF2-40B4-BE49-F238E27FC236}">
                <a16:creationId xmlns:a16="http://schemas.microsoft.com/office/drawing/2014/main" id="{2091CBA4-4916-6F11-A9C5-C419BD694BCC}"/>
              </a:ext>
            </a:extLst>
          </p:cNvPr>
          <p:cNvSpPr>
            <a:spLocks noGrp="1"/>
          </p:cNvSpPr>
          <p:nvPr>
            <p:ph type="sldNum" sz="quarter" idx="12"/>
          </p:nvPr>
        </p:nvSpPr>
        <p:spPr/>
        <p:txBody>
          <a:bodyPr/>
          <a:lstStyle/>
          <a:p>
            <a:fld id="{E5FD5434-F838-4DD4-A17B-1CB1A1850DF4}" type="slidenum">
              <a:rPr lang="en-US" smtClean="0"/>
              <a:t>9</a:t>
            </a:fld>
            <a:endParaRPr lang="en-US"/>
          </a:p>
        </p:txBody>
      </p:sp>
    </p:spTree>
    <p:extLst>
      <p:ext uri="{BB962C8B-B14F-4D97-AF65-F5344CB8AC3E}">
        <p14:creationId xmlns:p14="http://schemas.microsoft.com/office/powerpoint/2010/main" val="285400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schemas.microsoft.com/office/infopath/2007/PartnerControls"/>
    <ds:schemaRef ds:uri="http://purl.org/dc/dcmitype/"/>
    <ds:schemaRef ds:uri="http://www.w3.org/XML/1998/namespace"/>
    <ds:schemaRef ds:uri="http://schemas.microsoft.com/office/2006/documentManagement/types"/>
    <ds:schemaRef ds:uri="4873beb7-5857-4685-be1f-d57550cc96cc"/>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2208</TotalTime>
  <Words>4386</Words>
  <Application>Microsoft Office PowerPoint</Application>
  <PresentationFormat>Custom</PresentationFormat>
  <Paragraphs>371</Paragraphs>
  <Slides>41</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vt:lpstr>
      <vt:lpstr>Times New Roman</vt:lpstr>
      <vt:lpstr>Red Radial 16x9</vt:lpstr>
      <vt:lpstr>Integrating an Understanding  of Culture into  Sex Offender Treatment and Risk Assessment  </vt:lpstr>
      <vt:lpstr>Presentation objectives</vt:lpstr>
      <vt:lpstr>PowerPoint Presentation</vt:lpstr>
      <vt:lpstr>culture</vt:lpstr>
      <vt:lpstr>PowerPoint Presentation</vt:lpstr>
      <vt:lpstr>Examples of Macro level cultural factors</vt:lpstr>
      <vt:lpstr>PowerPoint Presentation</vt:lpstr>
      <vt:lpstr>Integrated theory</vt:lpstr>
      <vt:lpstr>eight areas of culturally centered interventions </vt:lpstr>
      <vt:lpstr>Culture and the Risk/Needs/Responsivity model</vt:lpstr>
      <vt:lpstr>The Ecological Validity Model</vt:lpstr>
      <vt:lpstr>Language</vt:lpstr>
      <vt:lpstr>Language</vt:lpstr>
      <vt:lpstr>Persons</vt:lpstr>
      <vt:lpstr>Persons</vt:lpstr>
      <vt:lpstr>Persons</vt:lpstr>
      <vt:lpstr>Metaphors</vt:lpstr>
      <vt:lpstr>Metaphors</vt:lpstr>
      <vt:lpstr>Metaphors</vt:lpstr>
      <vt:lpstr>Content</vt:lpstr>
      <vt:lpstr>Content</vt:lpstr>
      <vt:lpstr>Concepts</vt:lpstr>
      <vt:lpstr>Concepts</vt:lpstr>
      <vt:lpstr>Concepts</vt:lpstr>
      <vt:lpstr>Goals</vt:lpstr>
      <vt:lpstr>Goals</vt:lpstr>
      <vt:lpstr>Methods</vt:lpstr>
      <vt:lpstr>Methods</vt:lpstr>
      <vt:lpstr>Context</vt:lpstr>
      <vt:lpstr>Context</vt:lpstr>
      <vt:lpstr>Context</vt:lpstr>
      <vt:lpstr>how cultural elements impact risk assessment and supervision</vt:lpstr>
      <vt:lpstr>Ethnically Sensitive Interventions</vt:lpstr>
      <vt:lpstr>The impact of Ethnicity on offending behaviors</vt:lpstr>
      <vt:lpstr>Literature on ethnic minorities</vt:lpstr>
      <vt:lpstr>The impact of ethnicity on assessment (static 99)</vt:lpstr>
      <vt:lpstr>Impact of ethnicity on participation in treatment</vt:lpstr>
      <vt:lpstr>PowerPoint Presentation</vt:lpstr>
      <vt:lpstr>Summary of Best Practices</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Michelle Evans</dc:creator>
  <cp:lastModifiedBy>Michelle Evans</cp:lastModifiedBy>
  <cp:revision>32</cp:revision>
  <cp:lastPrinted>2017-03-14T21:17:31Z</cp:lastPrinted>
  <dcterms:created xsi:type="dcterms:W3CDTF">2017-03-13T01:59:30Z</dcterms:created>
  <dcterms:modified xsi:type="dcterms:W3CDTF">2023-03-16T14:55:05Z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